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82" r:id="rId3"/>
    <p:sldMasterId id="2147483696" r:id="rId4"/>
    <p:sldMasterId id="2147483715" r:id="rId5"/>
  </p:sldMasterIdLst>
  <p:notesMasterIdLst>
    <p:notesMasterId r:id="rId37"/>
  </p:notesMasterIdLst>
  <p:sldIdLst>
    <p:sldId id="285" r:id="rId6"/>
    <p:sldId id="286" r:id="rId7"/>
    <p:sldId id="288" r:id="rId8"/>
    <p:sldId id="594" r:id="rId9"/>
    <p:sldId id="257" r:id="rId10"/>
    <p:sldId id="258" r:id="rId11"/>
    <p:sldId id="260" r:id="rId12"/>
    <p:sldId id="289" r:id="rId13"/>
    <p:sldId id="261" r:id="rId14"/>
    <p:sldId id="262" r:id="rId15"/>
    <p:sldId id="290" r:id="rId16"/>
    <p:sldId id="264" r:id="rId17"/>
    <p:sldId id="266" r:id="rId18"/>
    <p:sldId id="291" r:id="rId19"/>
    <p:sldId id="267" r:id="rId20"/>
    <p:sldId id="268" r:id="rId21"/>
    <p:sldId id="269" r:id="rId22"/>
    <p:sldId id="271" r:id="rId23"/>
    <p:sldId id="272" r:id="rId24"/>
    <p:sldId id="273" r:id="rId25"/>
    <p:sldId id="295" r:id="rId26"/>
    <p:sldId id="294" r:id="rId27"/>
    <p:sldId id="276" r:id="rId28"/>
    <p:sldId id="277" r:id="rId29"/>
    <p:sldId id="278" r:id="rId30"/>
    <p:sldId id="280" r:id="rId31"/>
    <p:sldId id="281" r:id="rId32"/>
    <p:sldId id="282" r:id="rId33"/>
    <p:sldId id="283" r:id="rId34"/>
    <p:sldId id="284" r:id="rId35"/>
    <p:sldId id="293"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138"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ommons.wikimedia.org/wiki/File:NSA_Muscular_Google_Cloud.jp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41D0AC1-9E77-403C-BD4A-A844836F515D}" type="slidenum">
              <a:rPr kumimoji="0" lang="zh-CN" altLang="en-US" sz="5000" b="0" i="0" u="none" strike="noStrike" kern="0" cap="none" spc="0" normalizeH="0" baseline="0" noProof="0" smtClean="0">
                <a:ln>
                  <a:noFill/>
                </a:ln>
                <a:solidFill>
                  <a:srgbClr val="000000"/>
                </a:solidFill>
                <a:effectLst/>
                <a:uLnTx/>
                <a:uFillTx/>
                <a:latin typeface="Helvetica Light"/>
                <a:ea typeface="宋体" panose="02010600030101010101" pitchFamily="2" charset="-122"/>
                <a:cs typeface="+mn-cs"/>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1</a:t>
            </a:fld>
            <a:endParaRPr kumimoji="0" lang="zh-CN" altLang="en-US" sz="5000" b="0" i="0" u="none" strike="noStrike" kern="0" cap="none" spc="0" normalizeH="0" baseline="0" noProof="0">
              <a:ln>
                <a:noFill/>
              </a:ln>
              <a:solidFill>
                <a:srgbClr val="000000"/>
              </a:solidFill>
              <a:effectLst/>
              <a:uLnTx/>
              <a:uFillTx/>
              <a:latin typeface="Helvetica Light"/>
              <a:ea typeface="宋体" panose="02010600030101010101" pitchFamily="2" charset="-122"/>
              <a:cs typeface="+mn-cs"/>
              <a:sym typeface="Helvetica Light"/>
            </a:endParaRPr>
          </a:p>
        </p:txBody>
      </p:sp>
    </p:spTree>
    <p:extLst>
      <p:ext uri="{BB962C8B-B14F-4D97-AF65-F5344CB8AC3E}">
        <p14:creationId xmlns:p14="http://schemas.microsoft.com/office/powerpoint/2010/main" val="33601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pPr marL="370416" indent="-370416">
              <a:buSzPct val="75000"/>
              <a:buChar char="-"/>
            </a:pPr>
            <a:r>
              <a:t>We’ll focus our attention on the problem of WAN TE in terms of bandwidth</a:t>
            </a:r>
          </a:p>
          <a:p>
            <a:pPr marL="370416" indent="-370416">
              <a:buSzPct val="75000"/>
              <a:buChar char="-"/>
            </a:pPr>
            <a:r>
              <a:t>We’ll talk more about latency when we discuss CDNs in another lesson</a:t>
            </a:r>
          </a:p>
          <a:p>
            <a:pPr marL="370416" indent="-370416">
              <a:buSzPct val="75000"/>
              <a:buChar char="-"/>
            </a:pPr>
            <a:r>
              <a:t>Traditional approach to TE in such networks: MPLS (multi-protocol label switching)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noRot="1" noChangeAspect="1"/>
          </p:cNvSpPr>
          <p:nvPr>
            <p:ph type="sldImg"/>
          </p:nvPr>
        </p:nvSpPr>
        <p:spPr>
          <a:xfrm>
            <a:off x="381000" y="685800"/>
            <a:ext cx="6096000" cy="3429000"/>
          </a:xfrm>
          <a:prstGeom prst="rect">
            <a:avLst/>
          </a:prstGeom>
        </p:spPr>
        <p:txBody>
          <a:bodyPr/>
          <a:lstStyle/>
          <a:p>
            <a:endParaRPr/>
          </a:p>
        </p:txBody>
      </p:sp>
      <p:sp>
        <p:nvSpPr>
          <p:cNvPr id="448" name="Shape 448"/>
          <p:cNvSpPr>
            <a:spLocks noGrp="1"/>
          </p:cNvSpPr>
          <p:nvPr>
            <p:ph type="body" sz="quarter" idx="1"/>
          </p:nvPr>
        </p:nvSpPr>
        <p:spPr>
          <a:prstGeom prst="rect">
            <a:avLst/>
          </a:prstGeom>
        </p:spPr>
        <p:txBody>
          <a:bodyPr/>
          <a:lstStyle/>
          <a:p>
            <a:pPr marL="370416" indent="-370416">
              <a:buSzPct val="75000"/>
              <a:buChar char="-"/>
            </a:pPr>
            <a:r>
              <a:t>Knowing the state of the network, when a router receives a new flow setup request, it will set up a tunnel along the shortest path on which enough capacity is available. It sends protocol messages to the routers on the path setting up this tunnel</a:t>
            </a:r>
          </a:p>
          <a:p>
            <a:pPr marL="370416" indent="-370416">
              <a:buSzPct val="75000"/>
              <a:buChar char="-"/>
            </a:pPr>
            <a:r>
              <a:t>MPLS also supports the notion of flow priorities, whereby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hape 696"/>
          <p:cNvSpPr>
            <a:spLocks noGrp="1" noRot="1" noChangeAspect="1"/>
          </p:cNvSpPr>
          <p:nvPr>
            <p:ph type="sldImg"/>
          </p:nvPr>
        </p:nvSpPr>
        <p:spPr>
          <a:xfrm>
            <a:off x="381000" y="685800"/>
            <a:ext cx="6096000" cy="3429000"/>
          </a:xfrm>
          <a:prstGeom prst="rect">
            <a:avLst/>
          </a:prstGeom>
        </p:spPr>
        <p:txBody>
          <a:bodyPr/>
          <a:lstStyle/>
          <a:p>
            <a:endParaRPr/>
          </a:p>
        </p:txBody>
      </p:sp>
      <p:sp>
        <p:nvSpPr>
          <p:cNvPr id="697" name="Shape 697"/>
          <p:cNvSpPr>
            <a:spLocks noGrp="1"/>
          </p:cNvSpPr>
          <p:nvPr>
            <p:ph type="body" sz="quarter" idx="1"/>
          </p:nvPr>
        </p:nvSpPr>
        <p:spPr>
          <a:prstGeom prst="rect">
            <a:avLst/>
          </a:prstGeom>
        </p:spPr>
        <p:txBody>
          <a:bodyPr/>
          <a:lstStyle/>
          <a:p>
            <a:pPr marL="370416" indent="-370416">
              <a:buSzPct val="75000"/>
              <a:buChar char="-"/>
            </a:pPr>
            <a:r>
              <a:t>With the routing state in place, let’s see how data packets are forwarded …</a:t>
            </a:r>
          </a:p>
          <a:p>
            <a:pPr marL="370416" indent="-370416">
              <a:buSzPct val="75000"/>
              <a:buChar char="-"/>
            </a:pPr>
            <a:r>
              <a:t>only ingress and egress … hence the label switched part of the name</a:t>
            </a:r>
          </a:p>
          <a:p>
            <a:pPr marL="370416" indent="-370416">
              <a:buSzPct val="75000"/>
              <a:buChar char="-"/>
            </a:pPr>
            <a:r>
              <a:t>MPLS can run over different protocols — as long as the ingress and egress routers are capable of matching the protocol headers to tunnel labels … hence “multi-protocol”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Shape 797"/>
          <p:cNvSpPr>
            <a:spLocks noGrp="1" noRot="1" noChangeAspect="1"/>
          </p:cNvSpPr>
          <p:nvPr>
            <p:ph type="sldImg"/>
          </p:nvPr>
        </p:nvSpPr>
        <p:spPr>
          <a:xfrm>
            <a:off x="381000" y="685800"/>
            <a:ext cx="6096000" cy="3429000"/>
          </a:xfrm>
          <a:prstGeom prst="rect">
            <a:avLst/>
          </a:prstGeom>
        </p:spPr>
        <p:txBody>
          <a:bodyPr/>
          <a:lstStyle/>
          <a:p>
            <a:endParaRPr/>
          </a:p>
        </p:txBody>
      </p:sp>
      <p:sp>
        <p:nvSpPr>
          <p:cNvPr id="798" name="Shape 798"/>
          <p:cNvSpPr>
            <a:spLocks noGrp="1"/>
          </p:cNvSpPr>
          <p:nvPr>
            <p:ph type="body" sz="quarter" idx="1"/>
          </p:nvPr>
        </p:nvSpPr>
        <p:spPr>
          <a:prstGeom prst="rect">
            <a:avLst/>
          </a:prstGeom>
        </p:spPr>
        <p:txBody>
          <a:bodyPr/>
          <a:lstStyle/>
          <a:p>
            <a:pPr marL="370416" indent="-370416">
              <a:buSzPct val="75000"/>
              <a:buChar char="-"/>
            </a:pPr>
            <a:r>
              <a:t>low utilization of expensive WAN bandwidth</a:t>
            </a:r>
          </a:p>
          <a:p>
            <a:pPr marL="370416" indent="-370416">
              <a:buSzPct val="75000"/>
              <a:buChar char="-"/>
            </a:pPr>
            <a:r>
              <a:t>No co-ordination across services =&gt; peak provisioning</a:t>
            </a:r>
          </a:p>
          <a:p>
            <a:pPr marL="814916" lvl="1" indent="-370416">
              <a:buSzPct val="75000"/>
              <a:buChar char="-"/>
            </a:pPr>
            <a:r>
              <a:t>Majority of this traffic does not have a tight deadline</a:t>
            </a:r>
          </a:p>
          <a:p>
            <a:pPr marL="370416" indent="-370416">
              <a:buSzPct val="75000"/>
              <a:buChar char="-"/>
            </a:pPr>
            <a:r>
              <a:t>Distributed decision making: local, greedy</a:t>
            </a:r>
          </a:p>
          <a:p>
            <a:pPr marL="370416" indent="-370416">
              <a:buSzPct val="75000"/>
              <a:buChar char="-"/>
            </a:pPr>
            <a:r>
              <a:t>For these reasons, such networks are traditionally run around 30% util.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MPLS and</a:t>
            </a:r>
            <a:r>
              <a:rPr lang="en-US" baseline="0" dirty="0"/>
              <a:t> tunnels.</a:t>
            </a:r>
          </a:p>
          <a:p>
            <a:endParaRPr lang="en-US" baseline="0" dirty="0"/>
          </a:p>
          <a:p>
            <a:r>
              <a:rPr lang="en-US" baseline="0" dirty="0"/>
              <a:t>Sub-optimality was observed in practice. [IMC paper]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02CF66-C824-4793-A10B-30B0C5E3C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403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Shape 827"/>
          <p:cNvSpPr>
            <a:spLocks noGrp="1" noRot="1" noChangeAspect="1"/>
          </p:cNvSpPr>
          <p:nvPr>
            <p:ph type="sldImg"/>
          </p:nvPr>
        </p:nvSpPr>
        <p:spPr>
          <a:xfrm>
            <a:off x="381000" y="685800"/>
            <a:ext cx="6096000" cy="3429000"/>
          </a:xfrm>
          <a:prstGeom prst="rect">
            <a:avLst/>
          </a:prstGeom>
        </p:spPr>
        <p:txBody>
          <a:bodyPr/>
          <a:lstStyle/>
          <a:p>
            <a:endParaRPr/>
          </a:p>
        </p:txBody>
      </p:sp>
      <p:sp>
        <p:nvSpPr>
          <p:cNvPr id="828" name="Shape 828"/>
          <p:cNvSpPr>
            <a:spLocks noGrp="1"/>
          </p:cNvSpPr>
          <p:nvPr>
            <p:ph type="body" sz="quarter" idx="1"/>
          </p:nvPr>
        </p:nvSpPr>
        <p:spPr>
          <a:prstGeom prst="rect">
            <a:avLst/>
          </a:prstGeom>
        </p:spPr>
        <p:txBody>
          <a:bodyPr/>
          <a:lstStyle/>
          <a:p>
            <a:pPr marL="370416" indent="-370416">
              <a:buSzPct val="75000"/>
              <a:buChar char="-"/>
            </a:pPr>
            <a:r>
              <a:t>link level fairness</a:t>
            </a:r>
          </a:p>
          <a:p>
            <a:pPr marL="370416" indent="-370416">
              <a:buSzPct val="75000"/>
              <a:buChar char="-"/>
            </a:pPr>
            <a:r>
              <a:t>even that is hard to achieve with limited number of router queues</a:t>
            </a:r>
          </a:p>
        </p:txBody>
      </p:sp>
    </p:spTree>
    <p:extLst>
      <p:ext uri="{BB962C8B-B14F-4D97-AF65-F5344CB8AC3E}">
        <p14:creationId xmlns:p14="http://schemas.microsoft.com/office/powerpoint/2010/main" val="26009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Shape 861"/>
          <p:cNvSpPr>
            <a:spLocks noGrp="1" noRot="1" noChangeAspect="1"/>
          </p:cNvSpPr>
          <p:nvPr>
            <p:ph type="sldImg"/>
          </p:nvPr>
        </p:nvSpPr>
        <p:spPr>
          <a:xfrm>
            <a:off x="381000" y="685800"/>
            <a:ext cx="6096000" cy="3429000"/>
          </a:xfrm>
          <a:prstGeom prst="rect">
            <a:avLst/>
          </a:prstGeom>
        </p:spPr>
        <p:txBody>
          <a:bodyPr/>
          <a:lstStyle/>
          <a:p>
            <a:endParaRPr/>
          </a:p>
        </p:txBody>
      </p:sp>
      <p:sp>
        <p:nvSpPr>
          <p:cNvPr id="862" name="Shape 862"/>
          <p:cNvSpPr>
            <a:spLocks noGrp="1"/>
          </p:cNvSpPr>
          <p:nvPr>
            <p:ph type="body" sz="quarter" idx="1"/>
          </p:nvPr>
        </p:nvSpPr>
        <p:spPr>
          <a:prstGeom prst="rect">
            <a:avLst/>
          </a:prstGeom>
        </p:spPr>
        <p:txBody>
          <a:bodyPr/>
          <a:lstStyle/>
          <a:p>
            <a:pPr marL="370416" indent="-370416">
              <a:buSzPct val="75000"/>
              <a:buChar char="-"/>
            </a:pPr>
            <a:r>
              <a:t>We discussed last time how the traditional approach to WAN TE is inefficient and inflexible because of a lack of centralized control with a visibility into the needs of different services.</a:t>
            </a:r>
          </a:p>
          <a:p>
            <a:pPr marL="370416" indent="-370416">
              <a:buSzPct val="75000"/>
              <a:buChar char="-"/>
            </a:pPr>
            <a:r>
              <a:t>These are the problems recent solutions from Google and Microsoft address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Shape 880"/>
          <p:cNvSpPr>
            <a:spLocks noGrp="1" noRot="1" noChangeAspect="1"/>
          </p:cNvSpPr>
          <p:nvPr>
            <p:ph type="sldImg"/>
          </p:nvPr>
        </p:nvSpPr>
        <p:spPr>
          <a:xfrm>
            <a:off x="381000" y="685800"/>
            <a:ext cx="6096000" cy="3429000"/>
          </a:xfrm>
          <a:prstGeom prst="rect">
            <a:avLst/>
          </a:prstGeom>
        </p:spPr>
        <p:txBody>
          <a:bodyPr/>
          <a:lstStyle/>
          <a:p>
            <a:endParaRPr/>
          </a:p>
        </p:txBody>
      </p:sp>
      <p:sp>
        <p:nvSpPr>
          <p:cNvPr id="881" name="Shape 881"/>
          <p:cNvSpPr>
            <a:spLocks noGrp="1"/>
          </p:cNvSpPr>
          <p:nvPr>
            <p:ph type="body" sz="quarter" idx="1"/>
          </p:nvPr>
        </p:nvSpPr>
        <p:spPr>
          <a:prstGeom prst="rect">
            <a:avLst/>
          </a:prstGeom>
        </p:spPr>
        <p:txBody>
          <a:bodyPr/>
          <a:lstStyle>
            <a:lvl1pPr marL="370416" indent="-370416">
              <a:buSzPct val="75000"/>
              <a:buChar char="-"/>
            </a:lvl1pPr>
          </a:lstStyle>
          <a:p>
            <a:r>
              <a:t>Control over both network and edge is what makes this possible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Shape 936"/>
          <p:cNvSpPr>
            <a:spLocks noGrp="1" noRot="1" noChangeAspect="1"/>
          </p:cNvSpPr>
          <p:nvPr>
            <p:ph type="sldImg"/>
          </p:nvPr>
        </p:nvSpPr>
        <p:spPr>
          <a:xfrm>
            <a:off x="381000" y="685800"/>
            <a:ext cx="6096000" cy="3429000"/>
          </a:xfrm>
          <a:prstGeom prst="rect">
            <a:avLst/>
          </a:prstGeom>
        </p:spPr>
        <p:txBody>
          <a:bodyPr/>
          <a:lstStyle/>
          <a:p>
            <a:endParaRPr/>
          </a:p>
        </p:txBody>
      </p:sp>
      <p:sp>
        <p:nvSpPr>
          <p:cNvPr id="937" name="Shape 937"/>
          <p:cNvSpPr>
            <a:spLocks noGrp="1"/>
          </p:cNvSpPr>
          <p:nvPr>
            <p:ph type="body" sz="quarter" idx="1"/>
          </p:nvPr>
        </p:nvSpPr>
        <p:spPr>
          <a:prstGeom prst="rect">
            <a:avLst/>
          </a:prstGeom>
        </p:spPr>
        <p:txBody>
          <a:bodyPr/>
          <a:lstStyle/>
          <a:p>
            <a:pPr marL="370416" indent="-370416">
              <a:buSzPct val="75000"/>
              <a:buChar char="-"/>
            </a:pPr>
            <a:r>
              <a:t>The first step is merely moving routing control to software, no functional difference</a:t>
            </a:r>
          </a:p>
          <a:p>
            <a:pPr marL="370416" indent="-370416">
              <a:buSzPct val="75000"/>
              <a:buChar char="-"/>
            </a:pPr>
            <a:r>
              <a:t>Incremental approach possible: other sites should see no difference!</a:t>
            </a:r>
          </a:p>
          <a:p>
            <a:pPr marL="370416" indent="-370416">
              <a:buSzPct val="75000"/>
              <a:buChar char="-"/>
            </a:pPr>
            <a:r>
              <a:t>Lots of work went into the interface between quagga and the OFC</a:t>
            </a:r>
          </a:p>
          <a:p>
            <a:pPr marL="370416" indent="-370416">
              <a:buSzPct val="75000"/>
              <a:buChar char="-"/>
            </a:pPr>
            <a:r>
              <a:t>Now add TE with OpenFlow!</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Shape 948"/>
          <p:cNvSpPr>
            <a:spLocks noGrp="1" noRot="1" noChangeAspect="1"/>
          </p:cNvSpPr>
          <p:nvPr>
            <p:ph type="sldImg"/>
          </p:nvPr>
        </p:nvSpPr>
        <p:spPr>
          <a:prstGeom prst="rect">
            <a:avLst/>
          </a:prstGeom>
        </p:spPr>
        <p:txBody>
          <a:bodyPr/>
          <a:lstStyle/>
          <a:p>
            <a:endParaRPr/>
          </a:p>
        </p:txBody>
      </p:sp>
      <p:sp>
        <p:nvSpPr>
          <p:cNvPr id="949" name="Shape 949"/>
          <p:cNvSpPr>
            <a:spLocks noGrp="1"/>
          </p:cNvSpPr>
          <p:nvPr>
            <p:ph type="body" sz="quarter" idx="1"/>
          </p:nvPr>
        </p:nvSpPr>
        <p:spPr>
          <a:prstGeom prst="rect">
            <a:avLst/>
          </a:prstGeom>
        </p:spPr>
        <p:txBody>
          <a:bodyPr/>
          <a:lstStyle>
            <a:lvl1pPr marL="370416" indent="-370416">
              <a:buSzPct val="75000"/>
              <a:buChar char="-"/>
            </a:lvl1pPr>
          </a:lstStyle>
          <a:p>
            <a:r>
              <a:t>All sites connect to TE server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83411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Shape 959"/>
          <p:cNvSpPr>
            <a:spLocks noGrp="1" noRot="1" noChangeAspect="1"/>
          </p:cNvSpPr>
          <p:nvPr>
            <p:ph type="sldImg"/>
          </p:nvPr>
        </p:nvSpPr>
        <p:spPr>
          <a:xfrm>
            <a:off x="381000" y="685800"/>
            <a:ext cx="6096000" cy="3429000"/>
          </a:xfrm>
          <a:prstGeom prst="rect">
            <a:avLst/>
          </a:prstGeom>
        </p:spPr>
        <p:txBody>
          <a:bodyPr/>
          <a:lstStyle/>
          <a:p>
            <a:endParaRPr/>
          </a:p>
        </p:txBody>
      </p:sp>
      <p:sp>
        <p:nvSpPr>
          <p:cNvPr id="960" name="Shape 960"/>
          <p:cNvSpPr>
            <a:spLocks noGrp="1"/>
          </p:cNvSpPr>
          <p:nvPr>
            <p:ph type="body" sz="quarter" idx="1"/>
          </p:nvPr>
        </p:nvSpPr>
        <p:spPr>
          <a:prstGeom prst="rect">
            <a:avLst/>
          </a:prstGeom>
        </p:spPr>
        <p:txBody>
          <a:bodyPr/>
          <a:lstStyle/>
          <a:p>
            <a:pPr marL="370416" indent="-370416">
              <a:buSzPct val="75000"/>
              <a:buChar char="-"/>
              <a:defRPr sz="2400"/>
            </a:pPr>
            <a:r>
              <a:t>BGP backup: lower priority forwarding rules</a:t>
            </a:r>
          </a:p>
          <a:p>
            <a:pPr marL="370416" indent="-370416">
              <a:buSzPct val="75000"/>
              <a:buChar char="-"/>
              <a:defRPr sz="2400"/>
            </a:pPr>
            <a:r>
              <a:t>Hardware: focus on forwarding</a:t>
            </a:r>
          </a:p>
          <a:p>
            <a:pPr marL="814916" lvl="1" indent="-370416">
              <a:buSzPct val="75000"/>
              <a:buChar char="-"/>
              <a:defRPr sz="2400"/>
            </a:pPr>
            <a:r>
              <a:t>Big fwd tables, deep buffers =&gt; expensive</a:t>
            </a:r>
          </a:p>
          <a:p>
            <a:pPr marL="814916" lvl="1" indent="-370416">
              <a:buSzPct val="75000"/>
              <a:buChar char="-"/>
              <a:defRPr sz="2400"/>
            </a:pPr>
            <a:r>
              <a:t>edge-based rate limiting =&gt; shallow buffer OK</a:t>
            </a:r>
          </a:p>
          <a:p>
            <a:pPr marL="814916" lvl="1" indent="-370416">
              <a:buSzPct val="75000"/>
              <a:buChar char="-"/>
              <a:defRPr sz="2400"/>
            </a:pPr>
            <a:r>
              <a:t>small set of locations =&gt; small fwd table OK</a:t>
            </a:r>
          </a:p>
          <a:p>
            <a:pPr marL="814916" lvl="1" indent="-370416">
              <a:buSzPct val="75000"/>
              <a:buChar char="-"/>
              <a:defRPr sz="2400"/>
            </a:pPr>
            <a:r>
              <a:t>simple sw software =&gt; highly available without expensive proprietary software</a:t>
            </a:r>
          </a:p>
          <a:p>
            <a:pPr marL="814916" lvl="1" indent="-370416">
              <a:buSzPct val="75000"/>
              <a:buChar char="-"/>
              <a:defRPr sz="2400"/>
            </a:pPr>
            <a:r>
              <a:t>high radix? knew how to solve that issue!! (Remember our topology lessons?)</a:t>
            </a:r>
          </a:p>
          <a:p>
            <a:pPr marL="1259416" lvl="2" indent="-370416">
              <a:buSzPct val="75000"/>
              <a:buChar char="-"/>
              <a:defRPr sz="2400"/>
            </a:pPr>
            <a:r>
              <a:t>Keep in mind that things may have changed. Higher density sw?</a:t>
            </a:r>
          </a:p>
          <a:p>
            <a:pPr marL="814916" lvl="1" indent="-370416">
              <a:buSzPct val="75000"/>
              <a:buChar char="-"/>
              <a:defRPr sz="2400"/>
            </a:pPr>
            <a:r>
              <a:t>sw runs linux on an embedded chip. Runs modified OpenFlow to talk to controller</a:t>
            </a:r>
          </a:p>
          <a:p>
            <a:pPr marL="370416" indent="-370416">
              <a:buSzPct val="75000"/>
              <a:buChar char="-"/>
              <a:defRPr sz="2400"/>
            </a:pPr>
            <a:r>
              <a:t>Software:</a:t>
            </a:r>
          </a:p>
          <a:p>
            <a:pPr marL="814916" lvl="1" indent="-370416">
              <a:buSzPct val="75000"/>
              <a:buChar char="-"/>
              <a:defRPr sz="2400"/>
            </a:pPr>
            <a:r>
              <a:t>Controller at each site replicated using Paxos</a:t>
            </a:r>
          </a:p>
          <a:p>
            <a:pPr marL="814916" lvl="1" indent="-370416">
              <a:buSzPct val="75000"/>
              <a:buChar char="-"/>
              <a:defRPr sz="2400"/>
            </a:pPr>
            <a:r>
              <a:t>Hierarchy of controllers (explain rough workflow)</a:t>
            </a:r>
          </a:p>
          <a:p>
            <a:pPr marL="814916" lvl="1" indent="-370416">
              <a:buSzPct val="75000"/>
              <a:buChar char="-"/>
              <a:defRPr sz="2400"/>
            </a:pPr>
            <a:r>
              <a:t>Other scaling tricks: aggregate flows, aggregate links</a:t>
            </a:r>
          </a:p>
          <a:p>
            <a:pPr marL="814916" lvl="1" indent="-370416">
              <a:buSzPct val="75000"/>
              <a:buChar char="-"/>
              <a:defRPr sz="2400"/>
            </a:pPr>
            <a:r>
              <a:t>Heuristic algorithm for bandwidth assignments</a:t>
            </a:r>
          </a:p>
          <a:p>
            <a:pPr marL="370416" indent="-370416">
              <a:buSzPct val="75000"/>
              <a:buChar char="-"/>
              <a:defRPr sz="2400"/>
            </a:pPr>
            <a:r>
              <a:t>Too many details to discuss here!</a:t>
            </a:r>
          </a:p>
          <a:p>
            <a:pPr marL="370416" indent="-370416">
              <a:buSzPct val="75000"/>
              <a:buChar char="-"/>
              <a:defRPr sz="2400"/>
            </a:pPr>
            <a:r>
              <a:t>SWAN tackles one interesting problem B4 doesn’t: congestion free updates (not discussing here)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noRot="1" noChangeAspect="1"/>
          </p:cNvSpPr>
          <p:nvPr>
            <p:ph type="sldImg"/>
          </p:nvPr>
        </p:nvSpPr>
        <p:spPr>
          <a:xfrm>
            <a:off x="381000" y="685800"/>
            <a:ext cx="6096000" cy="3429000"/>
          </a:xfrm>
          <a:prstGeom prst="rect">
            <a:avLst/>
          </a:prstGeom>
        </p:spPr>
        <p:txBody>
          <a:bodyPr/>
          <a:lstStyle/>
          <a:p>
            <a:endParaRPr/>
          </a:p>
        </p:txBody>
      </p:sp>
      <p:sp>
        <p:nvSpPr>
          <p:cNvPr id="973" name="Shape 973"/>
          <p:cNvSpPr>
            <a:spLocks noGrp="1"/>
          </p:cNvSpPr>
          <p:nvPr>
            <p:ph type="body" sz="quarter" idx="1"/>
          </p:nvPr>
        </p:nvSpPr>
        <p:spPr>
          <a:prstGeom prst="rect">
            <a:avLst/>
          </a:prstGeom>
        </p:spPr>
        <p:txBody>
          <a:bodyPr/>
          <a:lstStyle/>
          <a:p>
            <a:pPr marL="370416" indent="-370416">
              <a:buSzPct val="75000"/>
              <a:buChar char="-"/>
            </a:pPr>
            <a:r>
              <a:t>Network updates are not “atomic”</a:t>
            </a:r>
          </a:p>
          <a:p>
            <a:pPr marL="370416" indent="-370416">
              <a:buSzPct val="75000"/>
              <a:buChar char="-"/>
            </a:pPr>
            <a:r>
              <a:t>How to transition without packet loss?</a:t>
            </a:r>
          </a:p>
          <a:p>
            <a:pPr marL="370416" indent="-370416">
              <a:buSzPct val="75000"/>
              <a:buChar char="-"/>
            </a:pPr>
            <a:r>
              <a:t>If you’re curious, refer to their paper!!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Shape 982"/>
          <p:cNvSpPr>
            <a:spLocks noGrp="1" noRot="1" noChangeAspect="1"/>
          </p:cNvSpPr>
          <p:nvPr>
            <p:ph type="sldImg"/>
          </p:nvPr>
        </p:nvSpPr>
        <p:spPr>
          <a:xfrm>
            <a:off x="381000" y="685800"/>
            <a:ext cx="6096000" cy="3429000"/>
          </a:xfrm>
          <a:prstGeom prst="rect">
            <a:avLst/>
          </a:prstGeom>
        </p:spPr>
        <p:txBody>
          <a:bodyPr/>
          <a:lstStyle/>
          <a:p>
            <a:endParaRPr/>
          </a:p>
        </p:txBody>
      </p:sp>
      <p:sp>
        <p:nvSpPr>
          <p:cNvPr id="983" name="Shape 983"/>
          <p:cNvSpPr>
            <a:spLocks noGrp="1"/>
          </p:cNvSpPr>
          <p:nvPr>
            <p:ph type="body" sz="quarter" idx="1"/>
          </p:nvPr>
        </p:nvSpPr>
        <p:spPr>
          <a:prstGeom prst="rect">
            <a:avLst/>
          </a:prstGeom>
        </p:spPr>
        <p:txBody>
          <a:bodyPr/>
          <a:lstStyle/>
          <a:p>
            <a:pPr marL="370416" indent="-370416">
              <a:buSzPct val="75000"/>
              <a:buChar char="-"/>
            </a:pPr>
            <a:r>
              <a:rPr dirty="0"/>
              <a:t>Image is public domain: </a:t>
            </a:r>
            <a:r>
              <a:rPr u="sng" dirty="0">
                <a:hlinkClick r:id="rId3"/>
              </a:rPr>
              <a:t>https://commons.wikimedia.org/wiki/File:NSA_Muscular_Google_Cloud.jpg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lvl1pPr marL="370416" indent="-370416">
              <a:buSzPct val="75000"/>
              <a:buChar char="-"/>
            </a:lvl1pPr>
          </a:lstStyle>
          <a:p>
            <a:r>
              <a:t>Using any popular Web application today means talking to servers in a data center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marL="370416" indent="-370416">
              <a:buSzPct val="75000"/>
              <a:buChar char="-"/>
              <a:defRPr sz="2400"/>
            </a:pPr>
            <a:r>
              <a:t>Of course, the client’s connectivity to such data centers goes over the Internet, and is a crucial determinant of application performance.</a:t>
            </a:r>
          </a:p>
          <a:p>
            <a:pPr marL="370416" indent="-370416">
              <a:buSzPct val="75000"/>
              <a:buChar char="-"/>
              <a:defRPr sz="2400"/>
            </a:pPr>
            <a:r>
              <a:t>Data centers also communicate with each other, for example, for replicating client data across multiple data centers.</a:t>
            </a:r>
          </a:p>
          <a:p>
            <a:pPr marL="370416" indent="-370416">
              <a:buSzPct val="75000"/>
              <a:buChar char="-"/>
              <a:defRPr sz="2400"/>
            </a:pPr>
            <a:r>
              <a:t>When we talk about “the cloud”, wide-area connectivity over the Internet is as important as the data center infrastructure</a:t>
            </a:r>
          </a:p>
          <a:p>
            <a:pPr marL="370416" indent="-370416">
              <a:buSzPct val="75000"/>
              <a:buChar char="-"/>
              <a:defRPr sz="2400"/>
            </a:pPr>
            <a:r>
              <a:t>So, in this lesson we’ll start by looking at inter-data center networking, and in later lessons, at client Internet connectivity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marL="370416" indent="-370416">
              <a:buSzPct val="75000"/>
              <a:buChar char="-"/>
            </a:lvl1pPr>
          </a:lstStyle>
          <a:p>
            <a:r>
              <a:t>Here’s a part of …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pPr marL="370416" indent="-370416">
              <a:buSzPct val="75000"/>
              <a:buChar char="-"/>
              <a:defRPr sz="2400"/>
            </a:pPr>
            <a:r>
              <a:t>availability: </a:t>
            </a:r>
          </a:p>
          <a:p>
            <a:pPr marL="814916" lvl="1" indent="-370416">
              <a:buSzPct val="75000"/>
              <a:buChar char="-"/>
              <a:defRPr sz="2400"/>
            </a:pPr>
            <a:r>
              <a:t>geographical diversity (natural catastrophes)</a:t>
            </a:r>
          </a:p>
          <a:p>
            <a:pPr marL="814916" lvl="1" indent="-370416">
              <a:buSzPct val="75000"/>
              <a:buChar char="-"/>
              <a:defRPr sz="2400"/>
            </a:pPr>
            <a:r>
              <a:t>electrical power and Internet connectivity in different regions</a:t>
            </a:r>
          </a:p>
          <a:p>
            <a:pPr marL="814916" lvl="1" indent="-370416">
              <a:buSzPct val="75000"/>
              <a:buChar char="-"/>
              <a:defRPr sz="2400"/>
            </a:pPr>
            <a:r>
              <a:t>massive failures in a facility</a:t>
            </a:r>
          </a:p>
          <a:p>
            <a:pPr marL="370416" indent="-370416">
              <a:buSzPct val="75000"/>
              <a:buChar char="-"/>
              <a:defRPr sz="2400"/>
            </a:pPr>
            <a:r>
              <a:t>Load balancing</a:t>
            </a:r>
          </a:p>
          <a:p>
            <a:pPr marL="814916" lvl="1" indent="-370416">
              <a:buSzPct val="75000"/>
              <a:buChar char="-"/>
              <a:defRPr sz="2400"/>
            </a:pPr>
            <a:r>
              <a:t>multiple facilities help incoming and outgoing traffic to be spread across a wider set of providers in a wider geographic expanse</a:t>
            </a:r>
          </a:p>
          <a:p>
            <a:pPr marL="814916" lvl="1" indent="-370416">
              <a:buSzPct val="75000"/>
              <a:buChar char="-"/>
              <a:defRPr sz="2400"/>
            </a:pPr>
            <a:r>
              <a:t>mitigate DoS attacks on a facility</a:t>
            </a:r>
          </a:p>
          <a:p>
            <a:pPr marL="370416" indent="-370416">
              <a:buSzPct val="75000"/>
              <a:buChar char="-"/>
              <a:defRPr sz="2400"/>
            </a:pPr>
            <a:r>
              <a:t>Latency</a:t>
            </a:r>
          </a:p>
          <a:p>
            <a:pPr marL="814916" lvl="1" indent="-370416">
              <a:buSzPct val="75000"/>
              <a:buChar char="-"/>
              <a:defRPr sz="2400"/>
            </a:pPr>
            <a:r>
              <a:t>Can provide services close to clients in various regions</a:t>
            </a:r>
          </a:p>
          <a:p>
            <a:pPr marL="814916" lvl="1" indent="-370416">
              <a:buSzPct val="75000"/>
              <a:buChar char="-"/>
              <a:defRPr sz="2400"/>
            </a:pPr>
            <a:r>
              <a:t>might also reduce transit bandwidth expense (carrying data over smaller distances and perhaps fewer networks)</a:t>
            </a:r>
          </a:p>
          <a:p>
            <a:pPr marL="370416" indent="-370416">
              <a:buSzPct val="75000"/>
              <a:buChar char="-"/>
              <a:defRPr sz="2400"/>
            </a:pPr>
            <a:r>
              <a:t>Local laws</a:t>
            </a:r>
          </a:p>
          <a:p>
            <a:pPr marL="814916" lvl="1" indent="-370416">
              <a:buSzPct val="75000"/>
              <a:buChar char="-"/>
              <a:defRPr sz="2400"/>
            </a:pPr>
            <a:r>
              <a:t>Data stored in Germany might be subject to German and EU data protection legislation</a:t>
            </a:r>
          </a:p>
          <a:p>
            <a:pPr marL="814916" lvl="1" indent="-370416">
              <a:buSzPct val="75000"/>
              <a:buChar char="-"/>
              <a:defRPr sz="2400"/>
            </a:pPr>
            <a:r>
              <a:t>There might be legal obligations to store (or not store) data in a certain jurisdiction</a:t>
            </a:r>
          </a:p>
          <a:p>
            <a:pPr marL="370416" indent="-370416">
              <a:buSzPct val="75000"/>
              <a:buChar char="-"/>
              <a:defRPr sz="2400"/>
            </a:pPr>
            <a:r>
              <a:t>Hybrid public-private cloud usage: for any combination of above reasons</a:t>
            </a:r>
          </a:p>
          <a:p>
            <a:pPr marL="814916" lvl="1" indent="-370416">
              <a:buSzPct val="75000"/>
              <a:buChar char="-"/>
              <a:defRPr sz="2400"/>
            </a:pPr>
            <a:r>
              <a:t>This under the right circumstances could be cost effective: handle average service demand over private infra, offload peak demand to the public cloud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381000" y="685800"/>
            <a:ext cx="6096000" cy="3429000"/>
          </a:xfrm>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5 big yahoo data centers. There is certainly a larger number now, although this study is from 2011.</a:t>
            </a:r>
          </a:p>
          <a:p>
            <a:r>
              <a:t>Study based on anonymized traces from border routers. Traffic classification is being done using heuristics such as which ports are used, identifying IP prefixes that communicate with large numbers of IP prefixes as Yahoo! prefixes talking to clients, etc. Nevertheless, reasonably accurate based on checking with operators at Yahoo!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381000" y="685800"/>
            <a:ext cx="6096000" cy="3429000"/>
          </a:xfrm>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5 big yahoo data centers. There is certainly a larger number now, although this study is from 2011.</a:t>
            </a:r>
          </a:p>
          <a:p>
            <a:r>
              <a:t>Study based on anonymized traces from border routers. Traffic classification is being done using heuristics such as which ports are used, identifying IP prefixes that communicate with large numbers of IP prefixes as Yahoo! prefixes talking to clients, etc. Nevertheless, reasonably accurate based on checking with operators at Yahoo! </a:t>
            </a:r>
          </a:p>
        </p:txBody>
      </p:sp>
    </p:spTree>
    <p:extLst>
      <p:ext uri="{BB962C8B-B14F-4D97-AF65-F5344CB8AC3E}">
        <p14:creationId xmlns:p14="http://schemas.microsoft.com/office/powerpoint/2010/main" val="588416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pPr marL="370416" indent="-370416">
              <a:buSzPct val="75000"/>
              <a:buChar char="-"/>
            </a:pPr>
            <a:r>
              <a:t>These networks are meant to provide persistent connectivity between a fixed set of end-points. In many instances, the number of end-points may be in the 10s. (Of course, CDNs like Akamai have a much larger footprint.)</a:t>
            </a:r>
          </a:p>
          <a:p>
            <a:pPr marL="370416" indent="-370416">
              <a:buSzPct val="75000"/>
              <a:buChar char="-"/>
            </a:pPr>
            <a:endParaRPr/>
          </a:p>
          <a:p>
            <a:pPr marL="370416" indent="-370416">
              <a:buSzPct val="75000"/>
              <a:buChar char="-"/>
            </a:pPr>
            <a:r>
              <a:t>Network design freedom is quite limited on the Internet: wide co-ordination between independent parties</a:t>
            </a:r>
          </a:p>
          <a:p>
            <a:pPr marL="370416" indent="-370416">
              <a:buSzPct val="75000"/>
              <a:buChar char="-"/>
            </a:pPr>
            <a:r>
              <a:t>Private data centers provide the highest flexibility in design</a:t>
            </a:r>
          </a:p>
          <a:p>
            <a:pPr marL="370416" indent="-370416">
              <a:buSzPct val="75000"/>
              <a:buChar char="-"/>
            </a:pPr>
            <a:r>
              <a:t>For WANs, it depends on how much of WAN is privately owned. If it’s entirely private, you may have great flexibility — your own routing, TE, your own protocols. And as we shall see, possibly even your own hardware!</a:t>
            </a:r>
          </a:p>
          <a:p>
            <a:pPr marL="370416" indent="-370416">
              <a:buSzPct val="75000"/>
              <a:buChar char="-"/>
            </a:pPr>
            <a:r>
              <a:t>If you’re dependent on transit ISPs, your control over routing is more limited, but you can still run your own transport protocols.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7" y="2303859"/>
            <a:ext cx="14716126"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pic>
        <p:nvPicPr>
          <p:cNvPr id="117" name="矩形" descr="矩形"/>
          <p:cNvPicPr>
            <a:picLocks/>
          </p:cNvPicPr>
          <p:nvPr/>
        </p:nvPicPr>
        <p:blipFill>
          <a:blip r:embed="rId2">
            <a:extLst/>
          </a:blip>
          <a:stretch>
            <a:fillRect/>
          </a:stretch>
        </p:blipFill>
        <p:spPr>
          <a:xfrm>
            <a:off x="-1431132" y="-80963"/>
            <a:ext cx="27246264" cy="22015451"/>
          </a:xfrm>
          <a:prstGeom prst="rect">
            <a:avLst/>
          </a:prstGeom>
          <a:effectLst>
            <a:outerShdw blurRad="177800" dist="101600" dir="2700000" rotWithShape="0">
              <a:srgbClr val="000000">
                <a:alpha val="75000"/>
              </a:srgbClr>
            </a:outerShdw>
          </a:effectLst>
        </p:spPr>
      </p:pic>
      <p:sp>
        <p:nvSpPr>
          <p:cNvPr id="118" name="矩形"/>
          <p:cNvSpPr/>
          <p:nvPr/>
        </p:nvSpPr>
        <p:spPr>
          <a:xfrm>
            <a:off x="3030140" y="0"/>
            <a:ext cx="535782" cy="13716000"/>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 name="矩形"/>
          <p:cNvSpPr/>
          <p:nvPr/>
        </p:nvSpPr>
        <p:spPr>
          <a:xfrm>
            <a:off x="20800218" y="0"/>
            <a:ext cx="535782" cy="13716000"/>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0" name="矩形"/>
          <p:cNvSpPr/>
          <p:nvPr/>
        </p:nvSpPr>
        <p:spPr>
          <a:xfrm>
            <a:off x="3280171" y="-17860"/>
            <a:ext cx="18288001" cy="535782"/>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 name="矩形"/>
          <p:cNvSpPr/>
          <p:nvPr/>
        </p:nvSpPr>
        <p:spPr>
          <a:xfrm>
            <a:off x="3048000" y="13198078"/>
            <a:ext cx="18288000" cy="535782"/>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2" name="标题文本"/>
          <p:cNvSpPr txBox="1">
            <a:spLocks noGrp="1"/>
          </p:cNvSpPr>
          <p:nvPr>
            <p:ph type="title"/>
          </p:nvPr>
        </p:nvSpPr>
        <p:spPr>
          <a:xfrm>
            <a:off x="4833937" y="2303859"/>
            <a:ext cx="14716126" cy="4643438"/>
          </a:xfrm>
          <a:prstGeom prst="rect">
            <a:avLst/>
          </a:prstGeom>
        </p:spPr>
        <p:txBody>
          <a:bodyPr anchor="b">
            <a:noAutofit/>
          </a:bodyPr>
          <a:lstStyle>
            <a:lvl1pPr>
              <a:defRPr sz="10000">
                <a:solidFill>
                  <a:srgbClr val="EB7013"/>
                </a:solidFill>
                <a:latin typeface="Helvetica"/>
                <a:ea typeface="Helvetica"/>
                <a:cs typeface="Helvetica"/>
                <a:sym typeface="Helvetica"/>
              </a:defRPr>
            </a:lvl1pPr>
          </a:lstStyle>
          <a:p>
            <a:r>
              <a:t>标题文本</a:t>
            </a:r>
          </a:p>
        </p:txBody>
      </p:sp>
      <p:sp>
        <p:nvSpPr>
          <p:cNvPr id="123" name="正文级别 1…"/>
          <p:cNvSpPr txBox="1">
            <a:spLocks noGrp="1"/>
          </p:cNvSpPr>
          <p:nvPr>
            <p:ph type="body" sz="quarter" idx="1"/>
          </p:nvPr>
        </p:nvSpPr>
        <p:spPr>
          <a:xfrm>
            <a:off x="4833937" y="7072312"/>
            <a:ext cx="14716126" cy="1589485"/>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1" name="标题文本"/>
          <p:cNvSpPr txBox="1">
            <a:spLocks noGrp="1"/>
          </p:cNvSpPr>
          <p:nvPr>
            <p:ph type="title"/>
          </p:nvPr>
        </p:nvSpPr>
        <p:spPr>
          <a:xfrm>
            <a:off x="3565921" y="125015"/>
            <a:ext cx="17252158" cy="2482454"/>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32" name="正文级别 1…"/>
          <p:cNvSpPr txBox="1">
            <a:spLocks noGrp="1"/>
          </p:cNvSpPr>
          <p:nvPr>
            <p:ph type="body" idx="1"/>
          </p:nvPr>
        </p:nvSpPr>
        <p:spPr>
          <a:xfrm>
            <a:off x="3851671" y="3375421"/>
            <a:ext cx="16680658" cy="10340579"/>
          </a:xfrm>
          <a:prstGeom prst="rect">
            <a:avLst/>
          </a:prstGeom>
        </p:spPr>
        <p:txBody>
          <a:bodyPr anchor="t">
            <a:noAutofit/>
          </a:bodyPr>
          <a:lstStyle>
            <a:lvl1pPr marL="0" indent="0">
              <a:spcBef>
                <a:spcPts val="3200"/>
              </a:spcBef>
              <a:buSzTx/>
              <a:buNone/>
              <a:defRPr sz="5800">
                <a:latin typeface="Gill Sans"/>
                <a:ea typeface="Gill Sans"/>
                <a:cs typeface="Gill Sans"/>
                <a:sym typeface="Gill Sans"/>
              </a:defRPr>
            </a:lvl1pPr>
            <a:lvl2pPr marL="1365250" indent="-793750">
              <a:spcBef>
                <a:spcPts val="0"/>
              </a:spcBef>
              <a:buSzPct val="150000"/>
              <a:defRPr>
                <a:latin typeface="Gill Sans"/>
                <a:ea typeface="Gill Sans"/>
                <a:cs typeface="Gill Sans"/>
                <a:sym typeface="Gill Sans"/>
              </a:defRPr>
            </a:lvl2pPr>
            <a:lvl3pPr marL="1936750" indent="-793750">
              <a:spcBef>
                <a:spcPts val="0"/>
              </a:spcBef>
              <a:buSzPct val="150000"/>
              <a:buChar char="-"/>
              <a:defRPr>
                <a:latin typeface="Gill Sans"/>
                <a:ea typeface="Gill Sans"/>
                <a:cs typeface="Gill Sans"/>
                <a:sym typeface="Gill Sans"/>
              </a:defRPr>
            </a:lvl3pPr>
            <a:lvl4pPr marL="2508250" indent="-793750">
              <a:spcBef>
                <a:spcPts val="0"/>
              </a:spcBef>
              <a:buSzPct val="150000"/>
              <a:defRPr>
                <a:latin typeface="Gill Sans"/>
                <a:ea typeface="Gill Sans"/>
                <a:cs typeface="Gill Sans"/>
                <a:sym typeface="Gill Sans"/>
              </a:defRPr>
            </a:lvl4pPr>
            <a:lvl5pPr marL="3079750" indent="-793750">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3"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0" name="标题文本"/>
          <p:cNvSpPr txBox="1">
            <a:spLocks noGrp="1"/>
          </p:cNvSpPr>
          <p:nvPr>
            <p:ph type="title"/>
          </p:nvPr>
        </p:nvSpPr>
        <p:spPr>
          <a:xfrm>
            <a:off x="3048000" y="0"/>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41"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40" y="2303861"/>
            <a:ext cx="14716125"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40" y="7072313"/>
            <a:ext cx="14716125" cy="1589486"/>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6626560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12" y="892969"/>
            <a:ext cx="13751720"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40" y="9447610"/>
            <a:ext cx="14716125" cy="2000252"/>
          </a:xfrm>
          <a:prstGeom prst="rect">
            <a:avLst/>
          </a:prstGeom>
        </p:spPr>
        <p:txBody>
          <a:bodyPr anchor="b"/>
          <a:lstStyle/>
          <a:p>
            <a:r>
              <a:t>标题文本</a:t>
            </a:r>
          </a:p>
        </p:txBody>
      </p:sp>
      <p:sp>
        <p:nvSpPr>
          <p:cNvPr id="22" name="正文级别 1…"/>
          <p:cNvSpPr txBox="1">
            <a:spLocks noGrp="1"/>
          </p:cNvSpPr>
          <p:nvPr>
            <p:ph type="body" sz="quarter" idx="1"/>
          </p:nvPr>
        </p:nvSpPr>
        <p:spPr>
          <a:xfrm>
            <a:off x="4833940" y="11519297"/>
            <a:ext cx="14716125" cy="1589486"/>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2104131" y="13001627"/>
            <a:ext cx="432810" cy="42126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801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40" y="4536283"/>
            <a:ext cx="14716125"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357849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8" y="892968"/>
            <a:ext cx="7500939"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3" y="892969"/>
            <a:ext cx="7500939" cy="5607846"/>
          </a:xfrm>
          <a:prstGeom prst="rect">
            <a:avLst/>
          </a:prstGeom>
        </p:spPr>
        <p:txBody>
          <a:bodyPr anchor="b"/>
          <a:lstStyle>
            <a:lvl1pPr>
              <a:defRPr sz="6300"/>
            </a:lvl1pPr>
          </a:lstStyle>
          <a:p>
            <a:r>
              <a:t>标题文本</a:t>
            </a:r>
          </a:p>
        </p:txBody>
      </p:sp>
      <p:sp>
        <p:nvSpPr>
          <p:cNvPr id="40" name="正文级别 1…"/>
          <p:cNvSpPr txBox="1">
            <a:spLocks noGrp="1"/>
          </p:cNvSpPr>
          <p:nvPr>
            <p:ph type="body" sz="quarter" idx="1"/>
          </p:nvPr>
        </p:nvSpPr>
        <p:spPr>
          <a:xfrm>
            <a:off x="4387453" y="6697266"/>
            <a:ext cx="7500939" cy="5768580"/>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8641129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37" y="9447609"/>
            <a:ext cx="14716126" cy="2000251"/>
          </a:xfrm>
          <a:prstGeom prst="rect">
            <a:avLst/>
          </a:prstGeom>
        </p:spPr>
        <p:txBody>
          <a:bodyPr anchor="b"/>
          <a:lstStyle/>
          <a:p>
            <a:r>
              <a:t>标题文本</a:t>
            </a:r>
          </a:p>
        </p:txBody>
      </p:sp>
      <p:sp>
        <p:nvSpPr>
          <p:cNvPr id="22" name="正文级别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02313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23535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08" y="3661172"/>
            <a:ext cx="7500939"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3" y="3661172"/>
            <a:ext cx="7500939" cy="8840392"/>
          </a:xfrm>
          <a:prstGeom prst="rect">
            <a:avLst/>
          </a:prstGeom>
        </p:spPr>
        <p:txBody>
          <a:bodyPr/>
          <a:lstStyle>
            <a:lvl1pPr marL="349024" indent="-349024">
              <a:spcBef>
                <a:spcPts val="2400"/>
              </a:spcBef>
              <a:defRPr sz="2850"/>
            </a:lvl1pPr>
            <a:lvl2pPr marL="606198" indent="-349024">
              <a:spcBef>
                <a:spcPts val="2400"/>
              </a:spcBef>
              <a:defRPr sz="2850"/>
            </a:lvl2pPr>
            <a:lvl3pPr marL="863374" indent="-349024">
              <a:spcBef>
                <a:spcPts val="2400"/>
              </a:spcBef>
              <a:defRPr sz="2850"/>
            </a:lvl3pPr>
            <a:lvl4pPr marL="1120548" indent="-349024">
              <a:spcBef>
                <a:spcPts val="2400"/>
              </a:spcBef>
              <a:defRPr sz="2850"/>
            </a:lvl4pPr>
            <a:lvl5pPr marL="1377724" indent="-349024">
              <a:spcBef>
                <a:spcPts val="2400"/>
              </a:spcBef>
              <a:defRPr sz="285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469364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4" y="1785939"/>
            <a:ext cx="15609093"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249880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8" y="7161610"/>
            <a:ext cx="7500939" cy="5304236"/>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5" y="1250156"/>
            <a:ext cx="7500939" cy="5304236"/>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3" y="1250156"/>
            <a:ext cx="7500939"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563126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40" y="8947547"/>
            <a:ext cx="14716125" cy="513601"/>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40" y="6110739"/>
            <a:ext cx="14716125" cy="744434"/>
          </a:xfrm>
          <a:prstGeom prst="rect">
            <a:avLst/>
          </a:prstGeom>
        </p:spPr>
        <p:txBody>
          <a:bodyPr>
            <a:spAutoFit/>
          </a:bodyPr>
          <a:lstStyle>
            <a:lvl1pPr marL="0" indent="0" algn="ctr">
              <a:spcBef>
                <a:spcPts val="0"/>
              </a:spcBef>
              <a:buSzTx/>
              <a:buNone/>
              <a:defRPr sz="39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856870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389468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473280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Title &amp; Subtitle">
    <p:spTree>
      <p:nvGrpSpPr>
        <p:cNvPr id="1" name=""/>
        <p:cNvGrpSpPr/>
        <p:nvPr/>
      </p:nvGrpSpPr>
      <p:grpSpPr>
        <a:xfrm>
          <a:off x="0" y="0"/>
          <a:ext cx="0" cy="0"/>
          <a:chOff x="0" y="0"/>
          <a:chExt cx="0" cy="0"/>
        </a:xfrm>
      </p:grpSpPr>
      <p:pic>
        <p:nvPicPr>
          <p:cNvPr id="117" name="矩形" descr="矩形"/>
          <p:cNvPicPr>
            <a:picLocks/>
          </p:cNvPicPr>
          <p:nvPr/>
        </p:nvPicPr>
        <p:blipFill>
          <a:blip r:embed="rId2">
            <a:extLst/>
          </a:blip>
          <a:stretch>
            <a:fillRect/>
          </a:stretch>
        </p:blipFill>
        <p:spPr>
          <a:xfrm>
            <a:off x="-1431132" y="-80964"/>
            <a:ext cx="27246264" cy="22015452"/>
          </a:xfrm>
          <a:prstGeom prst="rect">
            <a:avLst/>
          </a:prstGeom>
          <a:effectLst>
            <a:outerShdw blurRad="177800" dist="101600" dir="2700000" rotWithShape="0">
              <a:srgbClr val="000000">
                <a:alpha val="75000"/>
              </a:srgbClr>
            </a:outerShdw>
          </a:effectLst>
        </p:spPr>
      </p:pic>
      <p:sp>
        <p:nvSpPr>
          <p:cNvPr id="118" name="矩形"/>
          <p:cNvSpPr/>
          <p:nvPr/>
        </p:nvSpPr>
        <p:spPr>
          <a:xfrm>
            <a:off x="3030142" y="0"/>
            <a:ext cx="535781" cy="13716000"/>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19" name="矩形"/>
          <p:cNvSpPr/>
          <p:nvPr/>
        </p:nvSpPr>
        <p:spPr>
          <a:xfrm>
            <a:off x="20800219" y="0"/>
            <a:ext cx="535781" cy="13716000"/>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0" name="矩形"/>
          <p:cNvSpPr/>
          <p:nvPr/>
        </p:nvSpPr>
        <p:spPr>
          <a:xfrm>
            <a:off x="3280173" y="-17859"/>
            <a:ext cx="18288000" cy="535782"/>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1" name="矩形"/>
          <p:cNvSpPr/>
          <p:nvPr/>
        </p:nvSpPr>
        <p:spPr>
          <a:xfrm>
            <a:off x="3048000" y="13198079"/>
            <a:ext cx="18288000" cy="535782"/>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2" name="标题文本"/>
          <p:cNvSpPr txBox="1">
            <a:spLocks noGrp="1"/>
          </p:cNvSpPr>
          <p:nvPr>
            <p:ph type="title"/>
          </p:nvPr>
        </p:nvSpPr>
        <p:spPr>
          <a:xfrm>
            <a:off x="4833940" y="2303861"/>
            <a:ext cx="14716125" cy="4643438"/>
          </a:xfrm>
          <a:prstGeom prst="rect">
            <a:avLst/>
          </a:prstGeom>
        </p:spPr>
        <p:txBody>
          <a:bodyPr anchor="b">
            <a:noAutofit/>
          </a:bodyPr>
          <a:lstStyle>
            <a:lvl1pPr>
              <a:defRPr sz="7500">
                <a:solidFill>
                  <a:srgbClr val="EB7013"/>
                </a:solidFill>
                <a:latin typeface="Helvetica"/>
                <a:ea typeface="Helvetica"/>
                <a:cs typeface="Helvetica"/>
                <a:sym typeface="Helvetica"/>
              </a:defRPr>
            </a:lvl1pPr>
          </a:lstStyle>
          <a:p>
            <a:r>
              <a:t>标题文本</a:t>
            </a:r>
          </a:p>
        </p:txBody>
      </p:sp>
      <p:sp>
        <p:nvSpPr>
          <p:cNvPr id="123" name="正文级别 1…"/>
          <p:cNvSpPr txBox="1">
            <a:spLocks noGrp="1"/>
          </p:cNvSpPr>
          <p:nvPr>
            <p:ph type="body" sz="quarter" idx="1"/>
          </p:nvPr>
        </p:nvSpPr>
        <p:spPr>
          <a:xfrm>
            <a:off x="4833940" y="7072313"/>
            <a:ext cx="14716125" cy="1589486"/>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88035533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1" name="标题文本"/>
          <p:cNvSpPr txBox="1">
            <a:spLocks noGrp="1"/>
          </p:cNvSpPr>
          <p:nvPr>
            <p:ph type="title"/>
          </p:nvPr>
        </p:nvSpPr>
        <p:spPr>
          <a:xfrm>
            <a:off x="3565924" y="125017"/>
            <a:ext cx="17252157" cy="248245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32" name="正文级别 1…"/>
          <p:cNvSpPr txBox="1">
            <a:spLocks noGrp="1"/>
          </p:cNvSpPr>
          <p:nvPr>
            <p:ph type="body" idx="1"/>
          </p:nvPr>
        </p:nvSpPr>
        <p:spPr>
          <a:xfrm>
            <a:off x="3851673" y="3375422"/>
            <a:ext cx="16680659" cy="10340580"/>
          </a:xfrm>
          <a:prstGeom prst="rect">
            <a:avLst/>
          </a:prstGeom>
        </p:spPr>
        <p:txBody>
          <a:bodyPr anchor="t">
            <a:noAutofit/>
          </a:bodyPr>
          <a:lstStyle>
            <a:lvl1pPr marL="0" indent="0">
              <a:spcBef>
                <a:spcPts val="2400"/>
              </a:spcBef>
              <a:buSzTx/>
              <a:buNone/>
              <a:defRPr sz="4350">
                <a:latin typeface="Gill Sans"/>
                <a:ea typeface="Gill Sans"/>
                <a:cs typeface="Gill Sans"/>
                <a:sym typeface="Gill Sans"/>
              </a:defRPr>
            </a:lvl1pPr>
            <a:lvl2pPr marL="1023938" indent="-595312">
              <a:spcBef>
                <a:spcPts val="0"/>
              </a:spcBef>
              <a:buSzPct val="150000"/>
              <a:defRPr>
                <a:latin typeface="Gill Sans"/>
                <a:ea typeface="Gill Sans"/>
                <a:cs typeface="Gill Sans"/>
                <a:sym typeface="Gill Sans"/>
              </a:defRPr>
            </a:lvl2pPr>
            <a:lvl3pPr marL="1452562" indent="-595312">
              <a:spcBef>
                <a:spcPts val="0"/>
              </a:spcBef>
              <a:buSzPct val="150000"/>
              <a:buChar char="-"/>
              <a:defRPr>
                <a:latin typeface="Gill Sans"/>
                <a:ea typeface="Gill Sans"/>
                <a:cs typeface="Gill Sans"/>
                <a:sym typeface="Gill Sans"/>
              </a:defRPr>
            </a:lvl3pPr>
            <a:lvl4pPr marL="1881188" indent="-595312">
              <a:spcBef>
                <a:spcPts val="0"/>
              </a:spcBef>
              <a:buSzPct val="150000"/>
              <a:defRPr>
                <a:latin typeface="Gill Sans"/>
                <a:ea typeface="Gill Sans"/>
                <a:cs typeface="Gill Sans"/>
                <a:sym typeface="Gill Sans"/>
              </a:defRPr>
            </a:lvl4pPr>
            <a:lvl5pPr marL="2309812" indent="-595312">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3"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26630191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37" y="4536281"/>
            <a:ext cx="14716126"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0" name="标题文本"/>
          <p:cNvSpPr txBox="1">
            <a:spLocks noGrp="1"/>
          </p:cNvSpPr>
          <p:nvPr>
            <p:ph type="title"/>
          </p:nvPr>
        </p:nvSpPr>
        <p:spPr>
          <a:xfrm>
            <a:off x="3048000" y="1"/>
            <a:ext cx="18288000" cy="250031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41"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82652280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Bullets">
    <p:spTree>
      <p:nvGrpSpPr>
        <p:cNvPr id="1" name=""/>
        <p:cNvGrpSpPr/>
        <p:nvPr/>
      </p:nvGrpSpPr>
      <p:grpSpPr>
        <a:xfrm>
          <a:off x="0" y="0"/>
          <a:ext cx="0" cy="0"/>
          <a:chOff x="0" y="0"/>
          <a:chExt cx="0" cy="0"/>
        </a:xfrm>
      </p:grpSpPr>
      <p:sp>
        <p:nvSpPr>
          <p:cNvPr id="164" name="矩形"/>
          <p:cNvSpPr/>
          <p:nvPr/>
        </p:nvSpPr>
        <p:spPr>
          <a:xfrm>
            <a:off x="3048000" y="1"/>
            <a:ext cx="18288000" cy="1785938"/>
          </a:xfrm>
          <a:prstGeom prst="rect">
            <a:avLst/>
          </a:prstGeom>
          <a:solidFill>
            <a:srgbClr val="EE6E12"/>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65" name="形状"/>
          <p:cNvSpPr/>
          <p:nvPr/>
        </p:nvSpPr>
        <p:spPr>
          <a:xfrm>
            <a:off x="3050976" y="678656"/>
            <a:ext cx="18288000" cy="857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93" y="0"/>
                </a:lnTo>
                <a:cubicBezTo>
                  <a:pt x="21593" y="0"/>
                  <a:pt x="17179" y="11327"/>
                  <a:pt x="10796" y="11250"/>
                </a:cubicBezTo>
                <a:cubicBezTo>
                  <a:pt x="4526" y="11175"/>
                  <a:pt x="0" y="0"/>
                  <a:pt x="0" y="0"/>
                </a:cubicBezTo>
                <a:close/>
              </a:path>
            </a:pathLst>
          </a:custGeom>
          <a:gradFill>
            <a:gsLst>
              <a:gs pos="0">
                <a:srgbClr val="000000">
                  <a:alpha val="20000"/>
                </a:srgbClr>
              </a:gs>
              <a:gs pos="100000">
                <a:srgbClr val="000000">
                  <a:alpha val="0"/>
                </a:srgbClr>
              </a:gs>
            </a:gsLst>
            <a:lin ang="5400000"/>
          </a:gradFill>
          <a:ln w="12700">
            <a:miter lim="400000"/>
            <a:tailEnd type="stealth"/>
          </a:ln>
        </p:spPr>
        <p:txBody>
          <a:bodyPr lIns="53578" tIns="53578" rIns="53578" bIns="53578" anchor="ctr"/>
          <a:lstStyle/>
          <a:p>
            <a:pPr>
              <a:defRPr sz="5800">
                <a:latin typeface="Gill Sans"/>
                <a:ea typeface="Gill Sans"/>
                <a:cs typeface="Gill Sans"/>
                <a:sym typeface="Gill Sans"/>
              </a:defRPr>
            </a:pPr>
            <a:endParaRPr sz="4350"/>
          </a:p>
        </p:txBody>
      </p:sp>
      <p:pic>
        <p:nvPicPr>
          <p:cNvPr id="166" name="i_mark_reverse.pdf" descr="i_mark_reverse.pdf"/>
          <p:cNvPicPr>
            <a:picLocks noChangeAspect="1"/>
          </p:cNvPicPr>
          <p:nvPr/>
        </p:nvPicPr>
        <p:blipFill>
          <a:blip r:embed="rId2">
            <a:extLst/>
          </a:blip>
          <a:stretch>
            <a:fillRect/>
          </a:stretch>
        </p:blipFill>
        <p:spPr>
          <a:xfrm>
            <a:off x="19978688" y="35719"/>
            <a:ext cx="1321595" cy="1713178"/>
          </a:xfrm>
          <a:prstGeom prst="rect">
            <a:avLst/>
          </a:prstGeom>
          <a:ln w="12700">
            <a:miter lim="400000"/>
          </a:ln>
        </p:spPr>
      </p:pic>
      <p:sp>
        <p:nvSpPr>
          <p:cNvPr id="167" name="标题文本"/>
          <p:cNvSpPr txBox="1">
            <a:spLocks noGrp="1"/>
          </p:cNvSpPr>
          <p:nvPr>
            <p:ph type="title"/>
          </p:nvPr>
        </p:nvSpPr>
        <p:spPr>
          <a:xfrm>
            <a:off x="3405188" y="1"/>
            <a:ext cx="17930813" cy="1785938"/>
          </a:xfrm>
          <a:prstGeom prst="rect">
            <a:avLst/>
          </a:prstGeom>
          <a:effectLst>
            <a:outerShdw blurRad="177800" dir="2700000" rotWithShape="0">
              <a:srgbClr val="000000">
                <a:alpha val="75000"/>
              </a:srgbClr>
            </a:outerShdw>
          </a:effectLst>
        </p:spPr>
        <p:txBody>
          <a:bodyPr>
            <a:noAutofit/>
          </a:bodyPr>
          <a:lstStyle>
            <a:lvl1pPr algn="l">
              <a:defRPr sz="5850">
                <a:solidFill>
                  <a:srgbClr val="FFFFFF"/>
                </a:solidFill>
                <a:latin typeface="Helvetica"/>
                <a:ea typeface="Helvetica"/>
                <a:cs typeface="Helvetica"/>
                <a:sym typeface="Helvetica"/>
              </a:defRPr>
            </a:lvl1pPr>
          </a:lstStyle>
          <a:p>
            <a:r>
              <a:t>标题文本</a:t>
            </a:r>
          </a:p>
        </p:txBody>
      </p:sp>
      <p:sp>
        <p:nvSpPr>
          <p:cNvPr id="168" name="正文级别 1…"/>
          <p:cNvSpPr txBox="1">
            <a:spLocks noGrp="1"/>
          </p:cNvSpPr>
          <p:nvPr>
            <p:ph type="body" idx="1"/>
          </p:nvPr>
        </p:nvSpPr>
        <p:spPr>
          <a:xfrm>
            <a:off x="3851673" y="2589610"/>
            <a:ext cx="16680659" cy="11126392"/>
          </a:xfrm>
          <a:prstGeom prst="rect">
            <a:avLst/>
          </a:prstGeom>
        </p:spPr>
        <p:txBody>
          <a:bodyPr anchor="t">
            <a:noAutofit/>
          </a:bodyPr>
          <a:lstStyle>
            <a:lvl1pPr marL="0" indent="0">
              <a:spcBef>
                <a:spcPts val="2400"/>
              </a:spcBef>
              <a:buSzTx/>
              <a:buNone/>
              <a:defRPr sz="4350">
                <a:latin typeface="Gill Sans"/>
                <a:ea typeface="Gill Sans"/>
                <a:cs typeface="Gill Sans"/>
                <a:sym typeface="Gill Sans"/>
              </a:defRPr>
            </a:lvl1pPr>
            <a:lvl2pPr marL="1023938" indent="-595312">
              <a:spcBef>
                <a:spcPts val="0"/>
              </a:spcBef>
              <a:buSzPct val="150000"/>
              <a:defRPr>
                <a:latin typeface="Gill Sans"/>
                <a:ea typeface="Gill Sans"/>
                <a:cs typeface="Gill Sans"/>
                <a:sym typeface="Gill Sans"/>
              </a:defRPr>
            </a:lvl2pPr>
            <a:lvl3pPr marL="1452562" indent="-595312">
              <a:spcBef>
                <a:spcPts val="0"/>
              </a:spcBef>
              <a:buSzPct val="150000"/>
              <a:buChar char="-"/>
              <a:defRPr>
                <a:latin typeface="Gill Sans"/>
                <a:ea typeface="Gill Sans"/>
                <a:cs typeface="Gill Sans"/>
                <a:sym typeface="Gill Sans"/>
              </a:defRPr>
            </a:lvl3pPr>
            <a:lvl4pPr marL="1881188" indent="-595312">
              <a:spcBef>
                <a:spcPts val="0"/>
              </a:spcBef>
              <a:buSzPct val="150000"/>
              <a:defRPr>
                <a:latin typeface="Gill Sans"/>
                <a:ea typeface="Gill Sans"/>
                <a:cs typeface="Gill Sans"/>
                <a:sym typeface="Gill Sans"/>
              </a:defRPr>
            </a:lvl4pPr>
            <a:lvl5pPr marL="2309812" indent="-595312">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69"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59389139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1"/>
            <a:ext cx="20726400" cy="2940050"/>
          </a:xfrm>
        </p:spPr>
        <p:txBody>
          <a:bodyPr/>
          <a:lstStyle/>
          <a:p>
            <a:r>
              <a:rPr lang="en-US" dirty="0"/>
              <a:t>Click to edit Master title style</a:t>
            </a:r>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82DEC0-F29B-984E-9A32-2CFE86BFBDB4}" type="datetime1">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2194174328"/>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5600"/>
            </a:lvl1pPr>
            <a:lvl2pPr>
              <a:defRPr sz="4800"/>
            </a:lvl2pPr>
            <a:lvl3pPr>
              <a:defRPr sz="40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CFB251-700D-1548-8B1C-B53516CA227C}" type="datetime1">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23564750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1"/>
            <a:ext cx="20726400" cy="2724150"/>
          </a:xfrm>
        </p:spPr>
        <p:txBody>
          <a:bodyPr anchor="t"/>
          <a:lstStyle>
            <a:lvl1pPr algn="l">
              <a:defRPr sz="8000" b="1" cap="all"/>
            </a:lvl1pPr>
          </a:lstStyle>
          <a:p>
            <a:r>
              <a:rPr lang="en-US"/>
              <a:t>Click to edit Master title style</a:t>
            </a:r>
          </a:p>
        </p:txBody>
      </p:sp>
      <p:sp>
        <p:nvSpPr>
          <p:cNvPr id="3" name="Text Placeholder 2"/>
          <p:cNvSpPr>
            <a:spLocks noGrp="1"/>
          </p:cNvSpPr>
          <p:nvPr>
            <p:ph type="body" idx="1"/>
          </p:nvPr>
        </p:nvSpPr>
        <p:spPr>
          <a:xfrm>
            <a:off x="1926168" y="5813427"/>
            <a:ext cx="207264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554E2-EFDD-1F42-BF67-B9D1CCBD8C60}" type="datetime1">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439767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8382DF-171A-0849-819F-BC8978A00752}" type="datetime1">
              <a:rPr lang="en-US" smtClean="0"/>
              <a:t>4/2/2018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4036072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6"/>
            <a:ext cx="10773835"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19200" y="4349750"/>
            <a:ext cx="10773835"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5" y="3070226"/>
            <a:ext cx="10778067"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86735" y="4349750"/>
            <a:ext cx="10778067"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95F977-2E26-1D4E-BD40-FE8AE29E132D}" type="datetime1">
              <a:rPr lang="en-US" smtClean="0"/>
              <a:t>4/2/2018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12043499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905B49-0711-664B-80B4-13B31CE7EDE8}" type="datetime1">
              <a:rPr lang="en-US" smtClean="0"/>
              <a:t>4/2/2018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1536104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9317B-7FD0-854B-9374-65404920B218}" type="datetime1">
              <a:rPr lang="en-US" smtClean="0"/>
              <a:t>4/2/2018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22162503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1" y="546100"/>
            <a:ext cx="8022168" cy="232410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1"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E8B10D7A-93BB-E640-AE73-FCB359B680C4}" type="datetime1">
              <a:rPr lang="en-US" smtClean="0"/>
              <a:t>4/2/2018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220184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3" y="892968"/>
            <a:ext cx="7500938" cy="5607845"/>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4779435" y="1225550"/>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4779435" y="10734676"/>
            <a:ext cx="146304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32B30C45-427C-7841-BFA0-CB37FBFD4030}" type="datetime1">
              <a:rPr lang="en-US" smtClean="0"/>
              <a:t>4/2/2018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27626909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4B8F44-EE72-C942-AAA7-B1E35DF94AC7}" type="datetime1">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0485288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7"/>
            <a:ext cx="54864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7"/>
            <a:ext cx="160528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CFAF88-E32B-1449-A211-B3743B2A5CC4}" type="datetime1">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8120057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0" name="标题文本"/>
          <p:cNvSpPr txBox="1">
            <a:spLocks noGrp="1"/>
          </p:cNvSpPr>
          <p:nvPr>
            <p:ph type="title"/>
          </p:nvPr>
        </p:nvSpPr>
        <p:spPr>
          <a:xfrm>
            <a:off x="3048000" y="1"/>
            <a:ext cx="18288000" cy="250031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41" name="幻灯片编号"/>
          <p:cNvSpPr txBox="1">
            <a:spLocks noGrp="1"/>
          </p:cNvSpPr>
          <p:nvPr>
            <p:ph type="sldNum" sz="quarter" idx="2"/>
          </p:nvPr>
        </p:nvSpPr>
        <p:spPr>
          <a:xfrm>
            <a:off x="11952883" y="13019485"/>
            <a:ext cx="743792" cy="56553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10318951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8" y="2303859"/>
            <a:ext cx="14716125"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38" y="7072313"/>
            <a:ext cx="14716125" cy="1589484"/>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013558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697834" y="2303859"/>
            <a:ext cx="22234357" cy="4643438"/>
          </a:xfrm>
          <a:prstGeom prst="rect">
            <a:avLst/>
          </a:prstGeom>
        </p:spPr>
        <p:txBody>
          <a:bodyPr anchor="b"/>
          <a:lstStyle>
            <a:lvl1pPr algn="l">
              <a:defRPr/>
            </a:lvl1pPr>
          </a:lstStyle>
          <a:p>
            <a:r>
              <a:rPr dirty="0" err="1"/>
              <a:t>标题文本</a:t>
            </a:r>
            <a:endParaRPr dirty="0"/>
          </a:p>
        </p:txBody>
      </p:sp>
      <p:sp>
        <p:nvSpPr>
          <p:cNvPr id="12" name="正文级别 1…"/>
          <p:cNvSpPr txBox="1">
            <a:spLocks noGrp="1"/>
          </p:cNvSpPr>
          <p:nvPr>
            <p:ph type="body" sz="quarter" idx="1"/>
          </p:nvPr>
        </p:nvSpPr>
        <p:spPr>
          <a:xfrm>
            <a:off x="697834" y="7072313"/>
            <a:ext cx="22234357" cy="3515477"/>
          </a:xfrm>
          <a:prstGeom prst="rect">
            <a:avLst/>
          </a:prstGeom>
        </p:spPr>
        <p:txBody>
          <a:bodyPr anchor="t">
            <a:noAutofit/>
          </a:bodyPr>
          <a:lstStyle>
            <a:lvl1pPr marL="0" indent="0" algn="r">
              <a:spcBef>
                <a:spcPts val="0"/>
              </a:spcBef>
              <a:buSzTx/>
              <a:buNone/>
              <a:defRPr sz="5400"/>
            </a:lvl1pPr>
            <a:lvl2pPr marL="0" indent="228588" algn="r">
              <a:spcBef>
                <a:spcPts val="0"/>
              </a:spcBef>
              <a:buSzTx/>
              <a:buNone/>
              <a:defRPr sz="5400"/>
            </a:lvl2pPr>
            <a:lvl3pPr marL="0" indent="457177" algn="r">
              <a:spcBef>
                <a:spcPts val="0"/>
              </a:spcBef>
              <a:buSzTx/>
              <a:buNone/>
              <a:defRPr sz="5400"/>
            </a:lvl3pPr>
            <a:lvl4pPr marL="0" indent="685764" algn="r">
              <a:spcBef>
                <a:spcPts val="0"/>
              </a:spcBef>
              <a:buSzTx/>
              <a:buNone/>
              <a:defRPr sz="5400"/>
            </a:lvl4pPr>
            <a:lvl5pPr marL="0" indent="914353" algn="r">
              <a:spcBef>
                <a:spcPts val="0"/>
              </a:spcBef>
              <a:buSzTx/>
              <a:buNone/>
              <a:defRPr sz="5400"/>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462929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09" y="892968"/>
            <a:ext cx="13751721"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38" y="9447610"/>
            <a:ext cx="14716125" cy="2000251"/>
          </a:xfrm>
          <a:prstGeom prst="rect">
            <a:avLst/>
          </a:prstGeom>
        </p:spPr>
        <p:txBody>
          <a:bodyPr anchor="b"/>
          <a:lstStyle/>
          <a:p>
            <a:r>
              <a:t>标题文本</a:t>
            </a:r>
          </a:p>
        </p:txBody>
      </p:sp>
      <p:sp>
        <p:nvSpPr>
          <p:cNvPr id="22" name="正文级别 1…"/>
          <p:cNvSpPr txBox="1">
            <a:spLocks noGrp="1"/>
          </p:cNvSpPr>
          <p:nvPr>
            <p:ph type="body" sz="quarter" idx="1"/>
          </p:nvPr>
        </p:nvSpPr>
        <p:spPr>
          <a:xfrm>
            <a:off x="4833938" y="11519296"/>
            <a:ext cx="14716125" cy="1589486"/>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17775" y="13001625"/>
            <a:ext cx="530593" cy="5136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708039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38" y="4536281"/>
            <a:ext cx="14716125"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23238727"/>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10" y="892968"/>
            <a:ext cx="7500938"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4" y="892970"/>
            <a:ext cx="7500938" cy="5607845"/>
          </a:xfrm>
          <a:prstGeom prst="rect">
            <a:avLst/>
          </a:prstGeom>
        </p:spPr>
        <p:txBody>
          <a:bodyPr anchor="b"/>
          <a:lstStyle>
            <a:lvl1pPr>
              <a:defRPr sz="8399"/>
            </a:lvl1pPr>
          </a:lstStyle>
          <a:p>
            <a:r>
              <a:t>标题文本</a:t>
            </a:r>
          </a:p>
        </p:txBody>
      </p:sp>
      <p:sp>
        <p:nvSpPr>
          <p:cNvPr id="40" name="正文级别 1…"/>
          <p:cNvSpPr txBox="1">
            <a:spLocks noGrp="1"/>
          </p:cNvSpPr>
          <p:nvPr>
            <p:ph type="body" sz="quarter" idx="1"/>
          </p:nvPr>
        </p:nvSpPr>
        <p:spPr>
          <a:xfrm>
            <a:off x="4387454" y="6697266"/>
            <a:ext cx="7500938" cy="5768580"/>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896531"/>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2864767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4757905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10" y="3661171"/>
            <a:ext cx="7500938"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4" y="3661171"/>
            <a:ext cx="7500938" cy="8840392"/>
          </a:xfrm>
          <a:prstGeom prst="rect">
            <a:avLst/>
          </a:prstGeom>
        </p:spPr>
        <p:txBody>
          <a:bodyPr/>
          <a:lstStyle>
            <a:lvl1pPr marL="465340" indent="-465340">
              <a:spcBef>
                <a:spcPts val="3201"/>
              </a:spcBef>
              <a:defRPr sz="3800"/>
            </a:lvl1pPr>
            <a:lvl2pPr marL="808223" indent="-465340">
              <a:spcBef>
                <a:spcPts val="3201"/>
              </a:spcBef>
              <a:defRPr sz="3800"/>
            </a:lvl2pPr>
            <a:lvl3pPr marL="1151105" indent="-465340">
              <a:spcBef>
                <a:spcPts val="3201"/>
              </a:spcBef>
              <a:defRPr sz="3800"/>
            </a:lvl3pPr>
            <a:lvl4pPr marL="1493988" indent="-465340">
              <a:spcBef>
                <a:spcPts val="3201"/>
              </a:spcBef>
              <a:defRPr sz="3800"/>
            </a:lvl4pPr>
            <a:lvl5pPr marL="1836870" indent="-465340">
              <a:spcBef>
                <a:spcPts val="3201"/>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4860329"/>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4" y="1785938"/>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705197"/>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10" y="7161610"/>
            <a:ext cx="7500938" cy="5304234"/>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3" y="1250156"/>
            <a:ext cx="7500939" cy="5304234"/>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4" y="1250156"/>
            <a:ext cx="7500938"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284759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38" y="8947546"/>
            <a:ext cx="14716125" cy="636840"/>
          </a:xfrm>
          <a:prstGeom prst="rect">
            <a:avLst/>
          </a:prstGeom>
        </p:spPr>
        <p:txBody>
          <a:bodyPr anchor="t">
            <a:spAutoFit/>
          </a:bodyPr>
          <a:lstStyle>
            <a:lvl1pPr marL="0" indent="0" algn="ctr">
              <a:spcBef>
                <a:spcPts val="0"/>
              </a:spcBef>
              <a:buSzTx/>
              <a:buNone/>
              <a:defRPr sz="3201">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38" y="6010710"/>
            <a:ext cx="14716125" cy="944488"/>
          </a:xfrm>
          <a:prstGeom prst="rect">
            <a:avLst/>
          </a:prstGeom>
        </p:spPr>
        <p:txBody>
          <a:bodyPr>
            <a:spAutoFit/>
          </a:bodyPr>
          <a:lstStyle>
            <a:lvl1pPr marL="0" indent="0" algn="ctr">
              <a:spcBef>
                <a:spcPts val="0"/>
              </a:spcBef>
              <a:buSzTx/>
              <a:buNone/>
              <a:defRPr sz="52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2486439"/>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1"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29659238"/>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50713198"/>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2_Title &amp; Subtitle">
    <p:spTree>
      <p:nvGrpSpPr>
        <p:cNvPr id="1" name=""/>
        <p:cNvGrpSpPr/>
        <p:nvPr/>
      </p:nvGrpSpPr>
      <p:grpSpPr>
        <a:xfrm>
          <a:off x="0" y="0"/>
          <a:ext cx="0" cy="0"/>
          <a:chOff x="0" y="0"/>
          <a:chExt cx="0" cy="0"/>
        </a:xfrm>
      </p:grpSpPr>
      <p:sp>
        <p:nvSpPr>
          <p:cNvPr id="117" name="矩形"/>
          <p:cNvSpPr/>
          <p:nvPr/>
        </p:nvSpPr>
        <p:spPr>
          <a:xfrm>
            <a:off x="3030140" y="0"/>
            <a:ext cx="535782" cy="13716000"/>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18" name="矩形"/>
          <p:cNvSpPr/>
          <p:nvPr/>
        </p:nvSpPr>
        <p:spPr>
          <a:xfrm>
            <a:off x="20800218" y="0"/>
            <a:ext cx="535782" cy="13716000"/>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19" name="矩形"/>
          <p:cNvSpPr/>
          <p:nvPr/>
        </p:nvSpPr>
        <p:spPr>
          <a:xfrm>
            <a:off x="3280172" y="-17860"/>
            <a:ext cx="18288001" cy="535783"/>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20" name="矩形"/>
          <p:cNvSpPr/>
          <p:nvPr/>
        </p:nvSpPr>
        <p:spPr>
          <a:xfrm>
            <a:off x="3048001" y="13198079"/>
            <a:ext cx="18288000" cy="535783"/>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grpSp>
        <p:nvGrpSpPr>
          <p:cNvPr id="123" name="成组"/>
          <p:cNvGrpSpPr/>
          <p:nvPr/>
        </p:nvGrpSpPr>
        <p:grpSpPr>
          <a:xfrm>
            <a:off x="50801" y="204358"/>
            <a:ext cx="24282402" cy="17664376"/>
            <a:chOff x="0" y="0"/>
            <a:chExt cx="24282401" cy="17664374"/>
          </a:xfrm>
        </p:grpSpPr>
        <p:sp>
          <p:nvSpPr>
            <p:cNvPr id="121" name="矩形"/>
            <p:cNvSpPr/>
            <p:nvPr/>
          </p:nvSpPr>
          <p:spPr>
            <a:xfrm>
              <a:off x="116549" y="0"/>
              <a:ext cx="24049303" cy="17664375"/>
            </a:xfrm>
            <a:prstGeom prst="rect">
              <a:avLst/>
            </a:prstGeom>
            <a:gradFill flip="none" rotWithShape="1">
              <a:gsLst>
                <a:gs pos="28497">
                  <a:srgbClr val="FFFFFF"/>
                </a:gs>
                <a:gs pos="41968">
                  <a:srgbClr val="FFFFFF"/>
                </a:gs>
                <a:gs pos="41968">
                  <a:srgbClr val="FFFFFF"/>
                </a:gs>
                <a:gs pos="74093">
                  <a:srgbClr val="E0E0E0"/>
                </a:gs>
                <a:gs pos="100000">
                  <a:srgbClr val="C0C0C0"/>
                </a:gs>
              </a:gsLst>
              <a:path path="shape">
                <a:fillToRect l="50000" t="32222" r="50000" b="67777"/>
              </a:path>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sz="5599"/>
            </a:p>
          </p:txBody>
        </p:sp>
        <p:sp>
          <p:nvSpPr>
            <p:cNvPr id="122" name="矩形"/>
            <p:cNvSpPr/>
            <p:nvPr/>
          </p:nvSpPr>
          <p:spPr>
            <a:xfrm>
              <a:off x="0" y="13333841"/>
              <a:ext cx="24282402" cy="535783"/>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sz="3201"/>
            </a:p>
          </p:txBody>
        </p:sp>
      </p:grpSp>
      <p:sp>
        <p:nvSpPr>
          <p:cNvPr id="124" name="标题文本"/>
          <p:cNvSpPr txBox="1">
            <a:spLocks noGrp="1"/>
          </p:cNvSpPr>
          <p:nvPr>
            <p:ph type="title"/>
          </p:nvPr>
        </p:nvSpPr>
        <p:spPr>
          <a:xfrm>
            <a:off x="4833938" y="2989659"/>
            <a:ext cx="14716125" cy="4192588"/>
          </a:xfrm>
          <a:prstGeom prst="rect">
            <a:avLst/>
          </a:prstGeom>
        </p:spPr>
        <p:txBody>
          <a:bodyPr>
            <a:noAutofit/>
          </a:bodyPr>
          <a:lstStyle>
            <a:lvl1pPr>
              <a:spcBef>
                <a:spcPts val="1500"/>
              </a:spcBef>
              <a:defRPr sz="9999">
                <a:solidFill>
                  <a:srgbClr val="EB7013"/>
                </a:solidFill>
                <a:latin typeface="Helvetica"/>
                <a:ea typeface="Helvetica"/>
                <a:cs typeface="Helvetica"/>
                <a:sym typeface="Helvetica"/>
              </a:defRPr>
            </a:lvl1pPr>
          </a:lstStyle>
          <a:p>
            <a:r>
              <a:t>标题文本</a:t>
            </a:r>
          </a:p>
        </p:txBody>
      </p:sp>
      <p:sp>
        <p:nvSpPr>
          <p:cNvPr id="125" name="正文级别 1…"/>
          <p:cNvSpPr txBox="1">
            <a:spLocks noGrp="1"/>
          </p:cNvSpPr>
          <p:nvPr>
            <p:ph type="body" sz="quarter" idx="1"/>
          </p:nvPr>
        </p:nvSpPr>
        <p:spPr>
          <a:xfrm>
            <a:off x="4833938" y="6063258"/>
            <a:ext cx="14716125" cy="1589486"/>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6"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29202706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3" name="标题文本"/>
          <p:cNvSpPr txBox="1">
            <a:spLocks noGrp="1"/>
          </p:cNvSpPr>
          <p:nvPr>
            <p:ph type="title"/>
          </p:nvPr>
        </p:nvSpPr>
        <p:spPr>
          <a:xfrm>
            <a:off x="-35146" y="125015"/>
            <a:ext cx="24454293" cy="2482455"/>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34" name="正文级别 1…"/>
          <p:cNvSpPr txBox="1">
            <a:spLocks noGrp="1"/>
          </p:cNvSpPr>
          <p:nvPr>
            <p:ph type="body" idx="1"/>
          </p:nvPr>
        </p:nvSpPr>
        <p:spPr>
          <a:xfrm>
            <a:off x="3851671" y="3375422"/>
            <a:ext cx="16680659" cy="10340580"/>
          </a:xfrm>
          <a:prstGeom prst="rect">
            <a:avLst/>
          </a:prstGeom>
        </p:spPr>
        <p:txBody>
          <a:bodyPr anchor="t">
            <a:noAutofit/>
          </a:bodyPr>
          <a:lstStyle>
            <a:lvl1pPr marL="0" indent="0">
              <a:spcBef>
                <a:spcPts val="3201"/>
              </a:spcBef>
              <a:buSzTx/>
              <a:buNone/>
              <a:defRPr sz="5799">
                <a:latin typeface="Gill Sans"/>
                <a:ea typeface="Gill Sans"/>
                <a:cs typeface="Gill Sans"/>
                <a:sym typeface="Gill Sans"/>
              </a:defRPr>
            </a:lvl1pPr>
            <a:lvl2pPr marL="1365180" indent="-793710">
              <a:spcBef>
                <a:spcPts val="0"/>
              </a:spcBef>
              <a:buSzPct val="150000"/>
              <a:defRPr>
                <a:latin typeface="Gill Sans"/>
                <a:ea typeface="Gill Sans"/>
                <a:cs typeface="Gill Sans"/>
                <a:sym typeface="Gill Sans"/>
              </a:defRPr>
            </a:lvl2pPr>
            <a:lvl3pPr marL="1936651" indent="-793710">
              <a:spcBef>
                <a:spcPts val="0"/>
              </a:spcBef>
              <a:buSzPct val="150000"/>
              <a:buChar char="-"/>
              <a:defRPr>
                <a:latin typeface="Gill Sans"/>
                <a:ea typeface="Gill Sans"/>
                <a:cs typeface="Gill Sans"/>
                <a:sym typeface="Gill Sans"/>
              </a:defRPr>
            </a:lvl3pPr>
            <a:lvl4pPr marL="2508122" indent="-793710">
              <a:spcBef>
                <a:spcPts val="0"/>
              </a:spcBef>
              <a:buSzPct val="150000"/>
              <a:defRPr>
                <a:latin typeface="Gill Sans"/>
                <a:ea typeface="Gill Sans"/>
                <a:cs typeface="Gill Sans"/>
                <a:sym typeface="Gill Sans"/>
              </a:defRPr>
            </a:lvl4pPr>
            <a:lvl5pPr marL="3079592" indent="-793710">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068292094"/>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2" name="标题文本"/>
          <p:cNvSpPr txBox="1">
            <a:spLocks noGrp="1"/>
          </p:cNvSpPr>
          <p:nvPr>
            <p:ph type="title"/>
          </p:nvPr>
        </p:nvSpPr>
        <p:spPr>
          <a:xfrm>
            <a:off x="3048001" y="1"/>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43"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81177201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1_Header">
    <p:spTree>
      <p:nvGrpSpPr>
        <p:cNvPr id="1" name=""/>
        <p:cNvGrpSpPr/>
        <p:nvPr/>
      </p:nvGrpSpPr>
      <p:grpSpPr>
        <a:xfrm>
          <a:off x="0" y="0"/>
          <a:ext cx="0" cy="0"/>
          <a:chOff x="0" y="0"/>
          <a:chExt cx="0" cy="0"/>
        </a:xfrm>
      </p:grpSpPr>
      <p:sp>
        <p:nvSpPr>
          <p:cNvPr id="150" name="矩形"/>
          <p:cNvSpPr/>
          <p:nvPr/>
        </p:nvSpPr>
        <p:spPr>
          <a:xfrm>
            <a:off x="3048001" y="0"/>
            <a:ext cx="18288000" cy="1785938"/>
          </a:xfrm>
          <a:prstGeom prst="rect">
            <a:avLst/>
          </a:prstGeom>
          <a:solidFill>
            <a:srgbClr val="EE6E12"/>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51" name="形状"/>
          <p:cNvSpPr/>
          <p:nvPr/>
        </p:nvSpPr>
        <p:spPr>
          <a:xfrm>
            <a:off x="3050976" y="678657"/>
            <a:ext cx="18288001" cy="85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93" y="0"/>
                </a:lnTo>
                <a:cubicBezTo>
                  <a:pt x="21593" y="0"/>
                  <a:pt x="17179" y="11327"/>
                  <a:pt x="10796" y="11250"/>
                </a:cubicBezTo>
                <a:cubicBezTo>
                  <a:pt x="4526" y="11175"/>
                  <a:pt x="0" y="0"/>
                  <a:pt x="0" y="0"/>
                </a:cubicBezTo>
                <a:close/>
              </a:path>
            </a:pathLst>
          </a:custGeom>
          <a:gradFill>
            <a:gsLst>
              <a:gs pos="0">
                <a:srgbClr val="000000">
                  <a:alpha val="20000"/>
                </a:srgbClr>
              </a:gs>
              <a:gs pos="100000">
                <a:srgbClr val="000000">
                  <a:alpha val="0"/>
                </a:srgbClr>
              </a:gs>
            </a:gsLst>
            <a:lin ang="5400000"/>
          </a:gradFill>
          <a:ln w="12700">
            <a:miter lim="400000"/>
            <a:tailEnd type="stealth"/>
          </a:ln>
        </p:spPr>
        <p:txBody>
          <a:bodyPr lIns="71435" tIns="71435" rIns="71435" bIns="71435" anchor="ctr"/>
          <a:lstStyle/>
          <a:p>
            <a:pPr>
              <a:defRPr sz="5800">
                <a:latin typeface="Gill Sans"/>
                <a:ea typeface="Gill Sans"/>
                <a:cs typeface="Gill Sans"/>
                <a:sym typeface="Gill Sans"/>
              </a:defRPr>
            </a:pPr>
            <a:endParaRPr sz="5799"/>
          </a:p>
        </p:txBody>
      </p:sp>
      <p:pic>
        <p:nvPicPr>
          <p:cNvPr id="152" name="i_mark_reverse.pdf" descr="i_mark_reverse.pdf"/>
          <p:cNvPicPr>
            <a:picLocks noChangeAspect="1"/>
          </p:cNvPicPr>
          <p:nvPr/>
        </p:nvPicPr>
        <p:blipFill>
          <a:blip r:embed="rId2">
            <a:extLst/>
          </a:blip>
          <a:stretch>
            <a:fillRect/>
          </a:stretch>
        </p:blipFill>
        <p:spPr>
          <a:xfrm>
            <a:off x="19978686" y="35717"/>
            <a:ext cx="1321596" cy="1713178"/>
          </a:xfrm>
          <a:prstGeom prst="rect">
            <a:avLst/>
          </a:prstGeom>
          <a:ln w="12700">
            <a:miter lim="400000"/>
          </a:ln>
        </p:spPr>
      </p:pic>
      <p:sp>
        <p:nvSpPr>
          <p:cNvPr id="153" name="标题文本"/>
          <p:cNvSpPr txBox="1">
            <a:spLocks noGrp="1"/>
          </p:cNvSpPr>
          <p:nvPr>
            <p:ph type="title"/>
          </p:nvPr>
        </p:nvSpPr>
        <p:spPr>
          <a:xfrm>
            <a:off x="3405188" y="0"/>
            <a:ext cx="17930813" cy="1785938"/>
          </a:xfrm>
          <a:prstGeom prst="rect">
            <a:avLst/>
          </a:prstGeom>
          <a:effectLst>
            <a:outerShdw blurRad="177800" dir="2700000" rotWithShape="0">
              <a:srgbClr val="000000">
                <a:alpha val="75000"/>
              </a:srgbClr>
            </a:outerShdw>
          </a:effectLst>
        </p:spPr>
        <p:txBody>
          <a:bodyPr>
            <a:noAutofit/>
          </a:bodyPr>
          <a:lstStyle>
            <a:lvl1pPr algn="l">
              <a:defRPr sz="7800">
                <a:solidFill>
                  <a:srgbClr val="FFFFFF"/>
                </a:solidFill>
                <a:latin typeface="Helvetica"/>
                <a:ea typeface="Helvetica"/>
                <a:cs typeface="Helvetica"/>
                <a:sym typeface="Helvetica"/>
              </a:defRPr>
            </a:lvl1pPr>
          </a:lstStyle>
          <a:p>
            <a:r>
              <a:t>标题文本</a:t>
            </a:r>
          </a:p>
        </p:txBody>
      </p:sp>
      <p:sp>
        <p:nvSpPr>
          <p:cNvPr id="154"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4250969053"/>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p>
            <a:fld id="{377F4D32-47A2-4336-B50B-0C88FA0544CB}" type="datetime1">
              <a:rPr lang="zh-CN" altLang="en-US" smtClean="0"/>
              <a:t>2018/4/2</a:t>
            </a:fld>
            <a:endParaRPr lang="zh-CN" altLang="en-US"/>
          </a:p>
        </p:txBody>
      </p:sp>
      <p:sp>
        <p:nvSpPr>
          <p:cNvPr id="5" name="页脚占位符 4"/>
          <p:cNvSpPr>
            <a:spLocks noGrp="1"/>
          </p:cNvSpPr>
          <p:nvPr>
            <p:ph type="ftr" sz="quarter" idx="11"/>
          </p:nvPr>
        </p:nvSpPr>
        <p:spPr>
          <a:xfrm>
            <a:off x="8077201" y="12712706"/>
            <a:ext cx="8229600" cy="730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1917775" y="13010554"/>
            <a:ext cx="530593" cy="513601"/>
          </a:xfrm>
        </p:spPr>
        <p:txBody>
          <a:bodyPr/>
          <a:lstStyle/>
          <a:p>
            <a:fld id="{F210D295-9B15-4757-888B-4FDF115DEA16}" type="slidenum">
              <a:rPr lang="zh-CN" altLang="en-US" smtClean="0"/>
              <a:t>‹#›</a:t>
            </a:fld>
            <a:endParaRPr lang="zh-CN" altLang="en-US"/>
          </a:p>
        </p:txBody>
      </p:sp>
      <p:sp>
        <p:nvSpPr>
          <p:cNvPr id="7" name="内容占位符 2"/>
          <p:cNvSpPr>
            <a:spLocks noGrp="1"/>
          </p:cNvSpPr>
          <p:nvPr>
            <p:ph idx="1"/>
          </p:nvPr>
        </p:nvSpPr>
        <p:spPr>
          <a:xfrm>
            <a:off x="1676401" y="2249216"/>
            <a:ext cx="21031200" cy="9820658"/>
          </a:xfrm>
        </p:spPr>
        <p:txBody>
          <a:bodyPr/>
          <a:lstStyle>
            <a:lvl1pPr marL="901654" indent="-901654">
              <a:buClr>
                <a:srgbClr val="00007D"/>
              </a:buClr>
              <a:buSzPct val="90000"/>
              <a:defRPr>
                <a:latin typeface="微软雅黑" panose="020B0503020204020204" pitchFamily="34" charset="-122"/>
                <a:ea typeface="微软雅黑" panose="020B0503020204020204" pitchFamily="34" charset="-122"/>
              </a:defRPr>
            </a:lvl1pPr>
            <a:lvl2pPr marL="1800134" indent="-901654">
              <a:lnSpc>
                <a:spcPct val="130000"/>
              </a:lnSpc>
              <a:buClr>
                <a:srgbClr val="9999CC"/>
              </a:buClr>
              <a:buSzPct val="80000"/>
              <a:buFont typeface="Wingdings" pitchFamily="2" charset="2"/>
              <a:buChar char=""/>
              <a:defRPr>
                <a:latin typeface="微软雅黑" panose="020B0503020204020204" pitchFamily="34" charset="-122"/>
                <a:ea typeface="微软雅黑" panose="020B0503020204020204" pitchFamily="34" charset="-122"/>
              </a:defRPr>
            </a:lvl2pPr>
            <a:lvl3pPr marL="2699862" indent="-899954">
              <a:lnSpc>
                <a:spcPct val="130000"/>
              </a:lnSpc>
              <a:buSzPct val="80000"/>
              <a:defRPr baseline="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6151099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3"/>
            <a:ext cx="20726400" cy="2940050"/>
          </a:xfrm>
        </p:spPr>
        <p:txBody>
          <a:bodyPr/>
          <a:lstStyle>
            <a:lvl1pPr>
              <a:defRPr b="1">
                <a:solidFill>
                  <a:srgbClr val="C00000"/>
                </a:solidFill>
              </a:defRPr>
            </a:lvl1pPr>
          </a:lstStyle>
          <a:p>
            <a:r>
              <a:rPr lang="en-US"/>
              <a:t>Click to edit Master title style</a:t>
            </a:r>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3DA897-D972-4B90-84F8-FD0F2C52BF39}" type="datetimeFigureOut">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2285D5-DFD6-4531-829A-7B18557B01A5}" type="slidenum">
              <a:rPr lang="en-US" smtClean="0"/>
              <a:t>‹#›</a:t>
            </a:fld>
            <a:endParaRPr lang="en-US"/>
          </a:p>
        </p:txBody>
      </p:sp>
    </p:spTree>
    <p:extLst>
      <p:ext uri="{BB962C8B-B14F-4D97-AF65-F5344CB8AC3E}">
        <p14:creationId xmlns:p14="http://schemas.microsoft.com/office/powerpoint/2010/main" val="28044835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ABAE87-0387-44F0-9AAE-0FBF4D38CCA8}" type="datetimeFigureOut">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2146679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3"/>
            <a:ext cx="20726400" cy="2724150"/>
          </a:xfrm>
        </p:spPr>
        <p:txBody>
          <a:bodyPr anchor="t"/>
          <a:lstStyle>
            <a:lvl1pPr algn="l">
              <a:defRPr sz="8000" b="1" cap="all"/>
            </a:lvl1pPr>
          </a:lstStyle>
          <a:p>
            <a:r>
              <a:rPr lang="en-US"/>
              <a:t>Click to edit Master title style</a:t>
            </a:r>
          </a:p>
        </p:txBody>
      </p:sp>
      <p:sp>
        <p:nvSpPr>
          <p:cNvPr id="3" name="Text Placeholder 2"/>
          <p:cNvSpPr>
            <a:spLocks noGrp="1"/>
          </p:cNvSpPr>
          <p:nvPr>
            <p:ph type="body" idx="1"/>
          </p:nvPr>
        </p:nvSpPr>
        <p:spPr>
          <a:xfrm>
            <a:off x="1926168" y="5813427"/>
            <a:ext cx="207264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ABAE87-0387-44F0-9AAE-0FBF4D38CCA8}" type="datetimeFigureOut">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37571176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219200" y="3200403"/>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3200403"/>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E20F72-AFAB-411F-B58F-17C724F72948}" type="datetime1">
              <a:rPr lang="en-US" smtClean="0"/>
              <a:t>4/2/2018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7D8A5-F7F3-4E47-A864-458B99AF6B14}" type="slidenum">
              <a:rPr lang="en-US" smtClean="0"/>
              <a:t>‹#›</a:t>
            </a:fld>
            <a:endParaRPr lang="en-US"/>
          </a:p>
        </p:txBody>
      </p:sp>
    </p:spTree>
    <p:extLst>
      <p:ext uri="{BB962C8B-B14F-4D97-AF65-F5344CB8AC3E}">
        <p14:creationId xmlns:p14="http://schemas.microsoft.com/office/powerpoint/2010/main" val="9609856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1" y="3070226"/>
            <a:ext cx="10773834"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19201" y="4349750"/>
            <a:ext cx="10773834"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7" y="3070226"/>
            <a:ext cx="10778066"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86737" y="4349750"/>
            <a:ext cx="10778066"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ABAE87-0387-44F0-9AAE-0FBF4D38CCA8}" type="datetimeFigureOut">
              <a:rPr lang="en-US" smtClean="0"/>
              <a:t>4/2/2018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17606082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ABAE87-0387-44F0-9AAE-0FBF4D38CCA8}" type="datetimeFigureOut">
              <a:rPr lang="en-US" smtClean="0"/>
              <a:t>4/2/2018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87196921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ABAE87-0387-44F0-9AAE-0FBF4D38CCA8}" type="datetimeFigureOut">
              <a:rPr lang="en-US" smtClean="0"/>
              <a:t>4/2/2018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26332492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2" y="546100"/>
            <a:ext cx="8022168" cy="232410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9533467" y="546103"/>
            <a:ext cx="13631334"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2" y="2870203"/>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40ABAE87-0387-44F0-9AAE-0FBF4D38CCA8}" type="datetimeFigureOut">
              <a:rPr lang="en-US" smtClean="0"/>
              <a:t>4/2/2018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1687069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3" y="3661171"/>
            <a:ext cx="7500938" cy="8840392"/>
          </a:xfrm>
          <a:prstGeom prst="rect">
            <a:avLst/>
          </a:prstGeom>
        </p:spPr>
        <p:txBody>
          <a:bodyPr/>
          <a:lstStyle>
            <a:lvl1pPr marL="465364" indent="-465364">
              <a:spcBef>
                <a:spcPts val="3200"/>
              </a:spcBef>
              <a:defRPr sz="3800"/>
            </a:lvl1pPr>
            <a:lvl2pPr marL="808264" indent="-465364">
              <a:spcBef>
                <a:spcPts val="3200"/>
              </a:spcBef>
              <a:defRPr sz="3800"/>
            </a:lvl2pPr>
            <a:lvl3pPr marL="1151164" indent="-465364">
              <a:spcBef>
                <a:spcPts val="3200"/>
              </a:spcBef>
              <a:defRPr sz="3800"/>
            </a:lvl3pPr>
            <a:lvl4pPr marL="1494064" indent="-465364">
              <a:spcBef>
                <a:spcPts val="3200"/>
              </a:spcBef>
              <a:defRPr sz="3800"/>
            </a:lvl4pPr>
            <a:lvl5pPr marL="1836964" indent="-465364">
              <a:spcBef>
                <a:spcPts val="32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4" y="9601200"/>
            <a:ext cx="14630400" cy="1133476"/>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4779434" y="1225550"/>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p:nvPr>
        </p:nvSpPr>
        <p:spPr>
          <a:xfrm>
            <a:off x="4779434" y="10734676"/>
            <a:ext cx="146304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40ABAE87-0387-44F0-9AAE-0FBF4D38CCA8}" type="datetimeFigureOut">
              <a:rPr lang="en-US" smtClean="0"/>
              <a:t>4/2/2018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10288435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ABAE87-0387-44F0-9AAE-0FBF4D38CCA8}" type="datetimeFigureOut">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2041773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9"/>
            <a:ext cx="54864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9"/>
            <a:ext cx="160528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ABAE87-0387-44F0-9AAE-0FBF4D38CCA8}" type="datetimeFigureOut">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15689236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5_text slide BLU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24549" r="1017" b="69178"/>
          <a:stretch/>
        </p:blipFill>
        <p:spPr>
          <a:xfrm>
            <a:off x="3" y="12816009"/>
            <a:ext cx="24383998" cy="899994"/>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D0A747F5-5A6F-45FE-9574-31A6DA1F93D5}" type="slidenum">
              <a:rPr lang="en-US" smtClean="0"/>
              <a:t>‹#›</a:t>
            </a:fld>
            <a:endParaRPr lang="en-US"/>
          </a:p>
        </p:txBody>
      </p:sp>
      <p:sp>
        <p:nvSpPr>
          <p:cNvPr id="9" name="Title 8"/>
          <p:cNvSpPr>
            <a:spLocks noGrp="1"/>
          </p:cNvSpPr>
          <p:nvPr>
            <p:ph type="title" hasCustomPrompt="1"/>
          </p:nvPr>
        </p:nvSpPr>
        <p:spPr>
          <a:xfrm>
            <a:off x="321734" y="898368"/>
            <a:ext cx="21945600" cy="2286000"/>
          </a:xfrm>
        </p:spPr>
        <p:txBody>
          <a:bodyPr/>
          <a:lstStyle>
            <a:lvl1pPr>
              <a:defRPr sz="9600">
                <a:solidFill>
                  <a:srgbClr val="003F8F"/>
                </a:solidFill>
              </a:defRPr>
            </a:lvl1pPr>
          </a:lstStyle>
          <a:p>
            <a:r>
              <a:rPr lang="en-US" dirty="0"/>
              <a:t>headline</a:t>
            </a:r>
          </a:p>
        </p:txBody>
      </p:sp>
      <p:sp>
        <p:nvSpPr>
          <p:cNvPr id="11" name="Text Placeholder 10"/>
          <p:cNvSpPr>
            <a:spLocks noGrp="1"/>
          </p:cNvSpPr>
          <p:nvPr>
            <p:ph type="body" sz="quarter" idx="11" hasCustomPrompt="1"/>
          </p:nvPr>
        </p:nvSpPr>
        <p:spPr>
          <a:xfrm>
            <a:off x="321734" y="4441077"/>
            <a:ext cx="21945600" cy="1613590"/>
          </a:xfrm>
        </p:spPr>
        <p:txBody>
          <a:bodyPr/>
          <a:lstStyle>
            <a:lvl1pPr marL="0" indent="0">
              <a:buNone/>
              <a:defRPr sz="7200" b="0" i="0">
                <a:solidFill>
                  <a:srgbClr val="003F8F"/>
                </a:solidFill>
                <a:latin typeface="Segoe Light"/>
                <a:cs typeface="Segoe Light"/>
              </a:defRPr>
            </a:lvl1pPr>
          </a:lstStyle>
          <a:p>
            <a:pPr lvl="0"/>
            <a:r>
              <a:rPr lang="en-US" dirty="0"/>
              <a:t>subhead</a:t>
            </a:r>
          </a:p>
        </p:txBody>
      </p:sp>
      <p:sp>
        <p:nvSpPr>
          <p:cNvPr id="4" name="Text Placeholder 3"/>
          <p:cNvSpPr>
            <a:spLocks noGrp="1"/>
          </p:cNvSpPr>
          <p:nvPr>
            <p:ph type="body" sz="quarter" idx="15" hasCustomPrompt="1"/>
          </p:nvPr>
        </p:nvSpPr>
        <p:spPr>
          <a:xfrm>
            <a:off x="332427" y="5901663"/>
            <a:ext cx="21934910" cy="5734054"/>
          </a:xfrm>
        </p:spPr>
        <p:txBody>
          <a:bodyPr/>
          <a:lstStyle>
            <a:lvl1pPr marL="0" indent="0">
              <a:buNone/>
              <a:defRPr>
                <a:solidFill>
                  <a:srgbClr val="003F8F"/>
                </a:solidFill>
              </a:defRPr>
            </a:lvl1pPr>
          </a:lstStyle>
          <a:p>
            <a:pPr lvl="0"/>
            <a:r>
              <a:rPr lang="en-US" dirty="0"/>
              <a:t>Click to add text</a:t>
            </a:r>
          </a:p>
        </p:txBody>
      </p:sp>
    </p:spTree>
    <p:extLst>
      <p:ext uri="{BB962C8B-B14F-4D97-AF65-F5344CB8AC3E}">
        <p14:creationId xmlns:p14="http://schemas.microsoft.com/office/powerpoint/2010/main" val="8118393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38479" y="2378354"/>
            <a:ext cx="23307046" cy="4104060"/>
          </a:xfrm>
        </p:spPr>
        <p:txBody>
          <a:bodyPr/>
          <a:lstStyle>
            <a:lvl1pPr marL="0" indent="0">
              <a:buNone/>
              <a:defRPr>
                <a:gradFill>
                  <a:gsLst>
                    <a:gs pos="1250">
                      <a:schemeClr val="tx1"/>
                    </a:gs>
                    <a:gs pos="99000">
                      <a:schemeClr val="tx1"/>
                    </a:gs>
                  </a:gsLst>
                  <a:lin ang="5400000" scaled="0"/>
                </a:gradFill>
              </a:defRPr>
            </a:lvl1pPr>
            <a:lvl2pPr marL="0" indent="0">
              <a:buFontTx/>
              <a:buNone/>
              <a:defRPr sz="3922"/>
            </a:lvl2pPr>
            <a:lvl3pPr marL="448194" indent="0">
              <a:buNone/>
              <a:defRPr sz="3922"/>
            </a:lvl3pPr>
            <a:lvl4pPr marL="896386" indent="0">
              <a:buNone/>
              <a:defRPr sz="3530"/>
            </a:lvl4pPr>
            <a:lvl5pPr marL="1344580" indent="0">
              <a:buNone/>
              <a:defRPr sz="353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8606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4" y="625079"/>
            <a:ext cx="15609093"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4" y="3661172"/>
            <a:ext cx="15609093"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2104131" y="13010555"/>
            <a:ext cx="432810" cy="421268"/>
          </a:xfrm>
          <a:prstGeom prst="rect">
            <a:avLst/>
          </a:prstGeom>
          <a:ln w="12700">
            <a:miter lim="400000"/>
          </a:ln>
        </p:spPr>
        <p:txBody>
          <a:bodyPr wrap="none" lIns="71437" tIns="71437" rIns="71437" bIns="71437">
            <a:spAutoFit/>
          </a:bodyPr>
          <a:lstStyle>
            <a:lvl1pPr>
              <a:defRPr sz="1800"/>
            </a:lvl1pPr>
          </a:lstStyle>
          <a:p>
            <a:fld id="{86CB4B4D-7CA3-9044-876B-883B54F8677D}" type="slidenum">
              <a:t>‹#›</a:t>
            </a:fld>
            <a:endParaRPr/>
          </a:p>
        </p:txBody>
      </p:sp>
    </p:spTree>
    <p:extLst>
      <p:ext uri="{BB962C8B-B14F-4D97-AF65-F5344CB8AC3E}">
        <p14:creationId xmlns:p14="http://schemas.microsoft.com/office/powerpoint/2010/main" val="22632880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ransition spd="med"/>
  <p:txStyles>
    <p:titleStyle>
      <a:lvl1pPr marL="0" marR="0" indent="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1pPr>
      <a:lvl2pPr marL="0" marR="0" indent="1714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2pPr>
      <a:lvl3pPr marL="0" marR="0" indent="3429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3pPr>
      <a:lvl4pPr marL="0" marR="0" indent="5143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4pPr>
      <a:lvl5pPr marL="0" marR="0" indent="6858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5pPr>
      <a:lvl6pPr marL="0" marR="0" indent="8572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6pPr>
      <a:lvl7pPr marL="0" marR="0" indent="10287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7pPr>
      <a:lvl8pPr marL="0" marR="0" indent="12001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8pPr>
      <a:lvl9pPr marL="0" marR="0" indent="13716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9pPr>
    </p:titleStyle>
    <p:bodyStyle>
      <a:lvl1pPr marL="4630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1pPr>
      <a:lvl2pPr marL="79639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2pPr>
      <a:lvl3pPr marL="112977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3pPr>
      <a:lvl4pPr marL="146314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4pPr>
      <a:lvl5pPr marL="17965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5pPr>
      <a:lvl6pPr marL="212989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6pPr>
      <a:lvl7pPr marL="246327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7pPr>
      <a:lvl8pPr marL="279664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8pPr>
      <a:lvl9pPr marL="31300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1714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3429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5143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6858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8572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0287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2001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3716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6"/>
            <a:ext cx="21945600" cy="2286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19200" y="3200401"/>
            <a:ext cx="21945600" cy="9051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19200" y="12712701"/>
            <a:ext cx="5689600" cy="730250"/>
          </a:xfrm>
          <a:prstGeom prst="rect">
            <a:avLst/>
          </a:prstGeom>
        </p:spPr>
        <p:txBody>
          <a:bodyPr vert="horz" lIns="91440" tIns="45720" rIns="91440" bIns="45720" rtlCol="0" anchor="ctr"/>
          <a:lstStyle>
            <a:lvl1pPr algn="l">
              <a:defRPr sz="2400">
                <a:solidFill>
                  <a:schemeClr val="tx1">
                    <a:tint val="75000"/>
                  </a:schemeClr>
                </a:solidFill>
                <a:latin typeface="+mn-lt"/>
                <a:cs typeface="Arial"/>
              </a:defRPr>
            </a:lvl1pPr>
          </a:lstStyle>
          <a:p>
            <a:fld id="{3BA6B21B-622C-0941-840D-742673E83CDA}" type="datetime1">
              <a:rPr lang="en-US" smtClean="0"/>
              <a:t>4/2/2018</a:t>
            </a:fld>
            <a:endParaRPr lang="en-US"/>
          </a:p>
        </p:txBody>
      </p:sp>
      <p:sp>
        <p:nvSpPr>
          <p:cNvPr id="5" name="Footer Placeholder 4"/>
          <p:cNvSpPr>
            <a:spLocks noGrp="1"/>
          </p:cNvSpPr>
          <p:nvPr>
            <p:ph type="ftr" sz="quarter" idx="3"/>
          </p:nvPr>
        </p:nvSpPr>
        <p:spPr>
          <a:xfrm>
            <a:off x="8331200" y="12712701"/>
            <a:ext cx="7721600" cy="730250"/>
          </a:xfrm>
          <a:prstGeom prst="rect">
            <a:avLst/>
          </a:prstGeom>
        </p:spPr>
        <p:txBody>
          <a:bodyPr vert="horz" lIns="91440" tIns="45720" rIns="91440" bIns="45720" rtlCol="0" anchor="ctr"/>
          <a:lstStyle>
            <a:lvl1pPr algn="ctr">
              <a:defRPr sz="2400">
                <a:solidFill>
                  <a:schemeClr val="tx1">
                    <a:tint val="75000"/>
                  </a:schemeClr>
                </a:solidFill>
                <a:latin typeface="+mn-lt"/>
                <a:cs typeface="Arial"/>
              </a:defRPr>
            </a:lvl1pPr>
          </a:lstStyle>
          <a:p>
            <a:endParaRPr lang="en-US"/>
          </a:p>
        </p:txBody>
      </p:sp>
      <p:sp>
        <p:nvSpPr>
          <p:cNvPr id="6" name="Slide Number Placeholder 5"/>
          <p:cNvSpPr>
            <a:spLocks noGrp="1"/>
          </p:cNvSpPr>
          <p:nvPr>
            <p:ph type="sldNum" sz="quarter" idx="4"/>
          </p:nvPr>
        </p:nvSpPr>
        <p:spPr>
          <a:xfrm>
            <a:off x="17475200" y="12712701"/>
            <a:ext cx="5689600" cy="730250"/>
          </a:xfrm>
          <a:prstGeom prst="rect">
            <a:avLst/>
          </a:prstGeom>
        </p:spPr>
        <p:txBody>
          <a:bodyPr vert="horz" lIns="91440" tIns="45720" rIns="91440" bIns="45720" rtlCol="0" anchor="ctr"/>
          <a:lstStyle>
            <a:lvl1pPr algn="r">
              <a:defRPr sz="2400">
                <a:solidFill>
                  <a:schemeClr val="tx1">
                    <a:tint val="75000"/>
                  </a:schemeClr>
                </a:solidFill>
                <a:latin typeface="+mn-lt"/>
                <a:cs typeface="Arial"/>
              </a:defRPr>
            </a:lvl1pPr>
          </a:lstStyle>
          <a:p>
            <a:fld id="{AC913800-9833-F549-80FC-C3497A40B0B4}" type="slidenum">
              <a:rPr lang="en-US" smtClean="0"/>
              <a:pPr/>
              <a:t>‹#›</a:t>
            </a:fld>
            <a:endParaRPr lang="en-US"/>
          </a:p>
        </p:txBody>
      </p:sp>
    </p:spTree>
    <p:extLst>
      <p:ext uri="{BB962C8B-B14F-4D97-AF65-F5344CB8AC3E}">
        <p14:creationId xmlns:p14="http://schemas.microsoft.com/office/powerpoint/2010/main" val="9409352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hdr="0" ftr="0" dt="0"/>
  <p:txStyles>
    <p:titleStyle>
      <a:lvl1pPr algn="ctr" defTabSz="914400" rtl="0" eaLnBrk="1" latinLnBrk="0" hangingPunct="1">
        <a:spcBef>
          <a:spcPct val="0"/>
        </a:spcBef>
        <a:buNone/>
        <a:defRPr sz="8800" kern="1200">
          <a:solidFill>
            <a:srgbClr val="0D49E1"/>
          </a:solidFill>
          <a:latin typeface="+mn-lt"/>
          <a:ea typeface="+mj-ea"/>
          <a:cs typeface="Arial"/>
        </a:defRPr>
      </a:lvl1pPr>
    </p:titleStyle>
    <p:bodyStyle>
      <a:lvl1pPr marL="0" indent="0" algn="l" defTabSz="914400" rtl="0" eaLnBrk="1" latinLnBrk="0" hangingPunct="1">
        <a:spcBef>
          <a:spcPct val="20000"/>
        </a:spcBef>
        <a:buFont typeface="Arial"/>
        <a:buNone/>
        <a:defRPr sz="6400" kern="1200">
          <a:solidFill>
            <a:schemeClr val="tx1"/>
          </a:solidFill>
          <a:latin typeface="+mn-lt"/>
          <a:ea typeface="+mn-ea"/>
          <a:cs typeface="Arial"/>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Arial"/>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Arial"/>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Arial"/>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4"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4"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17775" y="13010553"/>
            <a:ext cx="530593" cy="513601"/>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283828918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ransition spd="med"/>
  <p:txStyles>
    <p:titleStyle>
      <a:lvl1pPr marL="0" marR="0" indent="0"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1pPr>
      <a:lvl2pPr marL="0" marR="0" indent="228588"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2pPr>
      <a:lvl3pPr marL="0" marR="0" indent="457177"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3pPr>
      <a:lvl4pPr marL="0" marR="0" indent="685764"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4pPr>
      <a:lvl5pPr marL="0" marR="0" indent="914353"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5pPr>
      <a:lvl6pPr marL="0" marR="0" indent="1142941"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6pPr>
      <a:lvl7pPr marL="0" marR="0" indent="1371530"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7pPr>
      <a:lvl8pPr marL="0" marR="0" indent="1600118"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8pPr>
      <a:lvl9pPr marL="0" marR="0" indent="1828707"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9pPr>
    </p:titleStyle>
    <p:bodyStyle>
      <a:lvl1pPr marL="617329"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06"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283"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761"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238"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715"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193"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670"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147"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88"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77"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64"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353"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941"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530"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118"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707"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6"/>
            <a:ext cx="21945600" cy="2286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19200" y="3200403"/>
            <a:ext cx="21945600" cy="90519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19200" y="12712703"/>
            <a:ext cx="56896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40ABAE87-0387-44F0-9AAE-0FBF4D38CCA8}" type="datetimeFigureOut">
              <a:rPr lang="en-US" smtClean="0"/>
              <a:t>4/2/2018</a:t>
            </a:fld>
            <a:endParaRPr lang="en-US"/>
          </a:p>
        </p:txBody>
      </p:sp>
      <p:sp>
        <p:nvSpPr>
          <p:cNvPr id="5" name="Footer Placeholder 4"/>
          <p:cNvSpPr>
            <a:spLocks noGrp="1"/>
          </p:cNvSpPr>
          <p:nvPr>
            <p:ph type="ftr" sz="quarter" idx="3"/>
          </p:nvPr>
        </p:nvSpPr>
        <p:spPr>
          <a:xfrm>
            <a:off x="8331200" y="12712703"/>
            <a:ext cx="7721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475200" y="12712703"/>
            <a:ext cx="56896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D0A747F5-5A6F-45FE-9574-31A6DA1F93D5}" type="slidenum">
              <a:rPr lang="en-US" smtClean="0"/>
              <a:t>‹#›</a:t>
            </a:fld>
            <a:endParaRPr lang="en-US"/>
          </a:p>
        </p:txBody>
      </p:sp>
    </p:spTree>
    <p:extLst>
      <p:ext uri="{BB962C8B-B14F-4D97-AF65-F5344CB8AC3E}">
        <p14:creationId xmlns:p14="http://schemas.microsoft.com/office/powerpoint/2010/main" val="412583231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transition>
    <p:fade/>
  </p:transition>
  <p:txStyles>
    <p:titleStyle>
      <a:lvl1pPr algn="ctr" defTabSz="1828800" rtl="0" eaLnBrk="1" latinLnBrk="0" hangingPunct="1">
        <a:spcBef>
          <a:spcPct val="0"/>
        </a:spcBef>
        <a:buNone/>
        <a:defRPr sz="8800" b="1" kern="1200">
          <a:solidFill>
            <a:srgbClr val="C00000"/>
          </a:solidFill>
          <a:latin typeface="+mj-lt"/>
          <a:ea typeface="+mj-ea"/>
          <a:cs typeface="+mj-cs"/>
        </a:defRPr>
      </a:lvl1pPr>
    </p:titleStyle>
    <p:bodyStyle>
      <a:lvl1pPr marL="685800" indent="-685800" algn="l" defTabSz="1828800" rtl="0" eaLnBrk="1" latinLnBrk="0" hangingPunct="1">
        <a:spcBef>
          <a:spcPct val="20000"/>
        </a:spcBef>
        <a:buFont typeface="Arial" pitchFamily="34" charset="0"/>
        <a:buChar char="•"/>
        <a:defRPr sz="6400" kern="1200">
          <a:solidFill>
            <a:schemeClr val="tx1"/>
          </a:solidFill>
          <a:latin typeface="+mn-lt"/>
          <a:ea typeface="+mn-ea"/>
          <a:cs typeface="+mn-cs"/>
        </a:defRPr>
      </a:lvl1pPr>
      <a:lvl2pPr marL="1485900" indent="-571500" algn="l" defTabSz="1828800" rtl="0" eaLnBrk="1" latinLnBrk="0" hangingPunct="1">
        <a:spcBef>
          <a:spcPct val="20000"/>
        </a:spcBef>
        <a:buFont typeface="Arial" pitchFamily="34" charset="0"/>
        <a:buChar char="–"/>
        <a:defRPr sz="5600" kern="1200">
          <a:solidFill>
            <a:schemeClr val="tx1"/>
          </a:solidFill>
          <a:latin typeface="+mn-lt"/>
          <a:ea typeface="+mn-ea"/>
          <a:cs typeface="+mn-cs"/>
        </a:defRPr>
      </a:lvl2pPr>
      <a:lvl3pPr marL="2286000" indent="-457200" algn="l" defTabSz="1828800" rtl="0" eaLnBrk="1" latinLnBrk="0" hangingPunct="1">
        <a:spcBef>
          <a:spcPct val="20000"/>
        </a:spcBef>
        <a:buFont typeface="Arial" pitchFamily="34" charset="0"/>
        <a:buChar char="•"/>
        <a:defRPr sz="4800" kern="1200">
          <a:solidFill>
            <a:schemeClr val="tx1"/>
          </a:solidFill>
          <a:latin typeface="+mn-lt"/>
          <a:ea typeface="+mn-ea"/>
          <a:cs typeface="+mn-cs"/>
        </a:defRPr>
      </a:lvl3pPr>
      <a:lvl4pPr marL="3200400" indent="-457200" algn="l" defTabSz="1828800" rtl="0" eaLnBrk="1" latinLnBrk="0" hangingPunct="1">
        <a:spcBef>
          <a:spcPct val="20000"/>
        </a:spcBef>
        <a:buFont typeface="Arial" pitchFamily="34" charset="0"/>
        <a:buChar char="–"/>
        <a:defRPr sz="4000" kern="1200">
          <a:solidFill>
            <a:schemeClr val="tx1"/>
          </a:solidFill>
          <a:latin typeface="+mn-lt"/>
          <a:ea typeface="+mn-ea"/>
          <a:cs typeface="+mn-cs"/>
        </a:defRPr>
      </a:lvl4pPr>
      <a:lvl5pPr marL="4114800" indent="-457200" algn="l" defTabSz="1828800" rtl="0" eaLnBrk="1" latinLnBrk="0" hangingPunct="1">
        <a:spcBef>
          <a:spcPct val="20000"/>
        </a:spcBef>
        <a:buFont typeface="Arial" pitchFamily="34" charset="0"/>
        <a:buChar char="»"/>
        <a:defRPr sz="4000" kern="1200">
          <a:solidFill>
            <a:schemeClr val="tx1"/>
          </a:solidFill>
          <a:latin typeface="+mn-lt"/>
          <a:ea typeface="+mn-ea"/>
          <a:cs typeface="+mn-cs"/>
        </a:defRPr>
      </a:lvl5pPr>
      <a:lvl6pPr marL="5029200" indent="-457200" algn="l" defTabSz="1828800"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5943600" indent="-457200" algn="l" defTabSz="1828800"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858000" indent="-457200" algn="l" defTabSz="1828800"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772400" indent="-457200" algn="l" defTabSz="1828800"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1989chenguo.github.io/Courses/CloudComputing2018Spring.html"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hyperlink" Target="https://1989chenguo.github.io/Courses/CloudComputing2018Spring.html"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59.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a:extLst>
              <a:ext uri="{FF2B5EF4-FFF2-40B4-BE49-F238E27FC236}">
                <a16:creationId xmlns:a16="http://schemas.microsoft.com/office/drawing/2014/main" id="{12065FA8-D4B6-47AF-AF8C-8746166B2B44}"/>
              </a:ext>
            </a:extLst>
          </p:cNvPr>
          <p:cNvSpPr>
            <a:spLocks noGrp="1"/>
          </p:cNvSpPr>
          <p:nvPr>
            <p:ph type="subTitle" idx="1"/>
          </p:nvPr>
        </p:nvSpPr>
        <p:spPr>
          <a:xfrm>
            <a:off x="7048659" y="7375281"/>
            <a:ext cx="10286686" cy="2532382"/>
          </a:xfrm>
        </p:spPr>
        <p:txBody>
          <a:bodyPr>
            <a:normAutofit fontScale="92500" lnSpcReduction="20000"/>
          </a:bodyPr>
          <a:lstStyle/>
          <a:p>
            <a:r>
              <a:rPr lang="zh-CN" altLang="en-US" sz="4388" dirty="0"/>
              <a:t>陈果 副教授</a:t>
            </a:r>
            <a:endParaRPr lang="en-US" altLang="zh-CN" sz="4388" dirty="0"/>
          </a:p>
          <a:p>
            <a:endParaRPr lang="en-US" altLang="zh-CN" sz="4388"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p:txBody>
      </p:sp>
      <p:sp>
        <p:nvSpPr>
          <p:cNvPr id="5" name="标题 4">
            <a:extLst>
              <a:ext uri="{FF2B5EF4-FFF2-40B4-BE49-F238E27FC236}">
                <a16:creationId xmlns:a16="http://schemas.microsoft.com/office/drawing/2014/main" id="{2720FD54-3ED7-4D8F-9904-FE6C19B05E90}"/>
              </a:ext>
            </a:extLst>
          </p:cNvPr>
          <p:cNvSpPr>
            <a:spLocks noGrp="1"/>
          </p:cNvSpPr>
          <p:nvPr>
            <p:ph type="ctrTitle"/>
          </p:nvPr>
        </p:nvSpPr>
        <p:spPr/>
        <p:txBody>
          <a:bodyPr>
            <a:normAutofit/>
          </a:bodyPr>
          <a:lstStyle/>
          <a:p>
            <a:r>
              <a:rPr lang="zh-CN" altLang="en-US" sz="12936" dirty="0"/>
              <a:t>云计算技术</a:t>
            </a:r>
          </a:p>
        </p:txBody>
      </p:sp>
      <p:sp>
        <p:nvSpPr>
          <p:cNvPr id="4" name="矩形 3">
            <a:extLst>
              <a:ext uri="{FF2B5EF4-FFF2-40B4-BE49-F238E27FC236}">
                <a16:creationId xmlns:a16="http://schemas.microsoft.com/office/drawing/2014/main" id="{8F79B02C-58F8-480B-AF1B-E5154F49E6BA}"/>
              </a:ext>
            </a:extLst>
          </p:cNvPr>
          <p:cNvSpPr/>
          <p:nvPr/>
        </p:nvSpPr>
        <p:spPr>
          <a:xfrm>
            <a:off x="5164182" y="10499306"/>
            <a:ext cx="16046312" cy="1200329"/>
          </a:xfrm>
          <a:prstGeom prst="rect">
            <a:avLst/>
          </a:prstGeom>
        </p:spPr>
        <p:txBody>
          <a:bodyPr wrap="square">
            <a:spAutoFit/>
          </a:bodyPr>
          <a:lstStyle/>
          <a:p>
            <a:pPr algn="l" defTabSz="914400" hangingPunct="1"/>
            <a:r>
              <a:rPr lang="zh-CN" altLang="en-US" sz="3600" kern="1200" dirty="0">
                <a:latin typeface="Helvetica Light"/>
                <a:hlinkClick r:id="rId3"/>
              </a:rPr>
              <a:t>https://1989chenguo.github.io/Courses/CloudComputing2018Spring.html</a:t>
            </a:r>
            <a:endParaRPr lang="en-US" altLang="zh-CN" sz="3600" kern="1200" dirty="0">
              <a:latin typeface="Helvetica Light"/>
            </a:endParaRPr>
          </a:p>
          <a:p>
            <a:pPr algn="l" defTabSz="914400" hangingPunct="1"/>
            <a:endParaRPr lang="zh-CN" altLang="en-US" sz="3600" kern="1200" dirty="0">
              <a:latin typeface="Helvetica Light"/>
            </a:endParaRPr>
          </a:p>
        </p:txBody>
      </p:sp>
    </p:spTree>
    <p:extLst>
      <p:ext uri="{BB962C8B-B14F-4D97-AF65-F5344CB8AC3E}">
        <p14:creationId xmlns:p14="http://schemas.microsoft.com/office/powerpoint/2010/main" val="85524047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81201D5-FCBA-47D1-A4D4-4A8A4BCF1DA0}"/>
              </a:ext>
            </a:extLst>
          </p:cNvPr>
          <p:cNvPicPr>
            <a:picLocks noChangeAspect="1"/>
          </p:cNvPicPr>
          <p:nvPr/>
        </p:nvPicPr>
        <p:blipFill>
          <a:blip r:embed="rId3"/>
          <a:stretch>
            <a:fillRect/>
          </a:stretch>
        </p:blipFill>
        <p:spPr>
          <a:xfrm>
            <a:off x="4399665" y="1846900"/>
            <a:ext cx="15584670" cy="4854948"/>
          </a:xfrm>
          <a:prstGeom prst="rect">
            <a:avLst/>
          </a:prstGeom>
        </p:spPr>
      </p:pic>
      <p:sp>
        <p:nvSpPr>
          <p:cNvPr id="207" name="Inter-data center traffic is significant"/>
          <p:cNvSpPr txBox="1">
            <a:spLocks noGrp="1"/>
          </p:cNvSpPr>
          <p:nvPr>
            <p:ph type="title"/>
          </p:nvPr>
        </p:nvSpPr>
        <p:spPr>
          <a:xfrm>
            <a:off x="1909217" y="-94"/>
            <a:ext cx="20565566" cy="2500313"/>
          </a:xfrm>
          <a:prstGeom prst="rect">
            <a:avLst/>
          </a:prstGeom>
        </p:spPr>
        <p:txBody>
          <a:bodyPr/>
          <a:lstStyle>
            <a:lvl1pPr>
              <a:defRPr sz="9200"/>
            </a:lvl1pPr>
          </a:lstStyle>
          <a:p>
            <a:r>
              <a:t>Inter-data center traffic is significant</a:t>
            </a:r>
          </a:p>
        </p:txBody>
      </p:sp>
      <p:pic>
        <p:nvPicPr>
          <p:cNvPr id="3" name="图片 2">
            <a:extLst>
              <a:ext uri="{FF2B5EF4-FFF2-40B4-BE49-F238E27FC236}">
                <a16:creationId xmlns:a16="http://schemas.microsoft.com/office/drawing/2014/main" id="{0563175E-DE01-414E-B3E0-15A143F9C99B}"/>
              </a:ext>
            </a:extLst>
          </p:cNvPr>
          <p:cNvPicPr>
            <a:picLocks noChangeAspect="1"/>
          </p:cNvPicPr>
          <p:nvPr/>
        </p:nvPicPr>
        <p:blipFill>
          <a:blip r:embed="rId4"/>
          <a:stretch>
            <a:fillRect/>
          </a:stretch>
        </p:blipFill>
        <p:spPr>
          <a:xfrm>
            <a:off x="7532594" y="6701848"/>
            <a:ext cx="9625853" cy="6826756"/>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81201D5-FCBA-47D1-A4D4-4A8A4BCF1DA0}"/>
              </a:ext>
            </a:extLst>
          </p:cNvPr>
          <p:cNvPicPr>
            <a:picLocks noChangeAspect="1"/>
          </p:cNvPicPr>
          <p:nvPr/>
        </p:nvPicPr>
        <p:blipFill>
          <a:blip r:embed="rId3"/>
          <a:stretch>
            <a:fillRect/>
          </a:stretch>
        </p:blipFill>
        <p:spPr>
          <a:xfrm>
            <a:off x="4399665" y="1846900"/>
            <a:ext cx="15584670" cy="4854948"/>
          </a:xfrm>
          <a:prstGeom prst="rect">
            <a:avLst/>
          </a:prstGeom>
        </p:spPr>
      </p:pic>
      <p:sp>
        <p:nvSpPr>
          <p:cNvPr id="207" name="Inter-data center traffic is significant"/>
          <p:cNvSpPr txBox="1">
            <a:spLocks noGrp="1"/>
          </p:cNvSpPr>
          <p:nvPr>
            <p:ph type="title"/>
          </p:nvPr>
        </p:nvSpPr>
        <p:spPr>
          <a:xfrm>
            <a:off x="1909217" y="-94"/>
            <a:ext cx="20565566" cy="2500313"/>
          </a:xfrm>
          <a:prstGeom prst="rect">
            <a:avLst/>
          </a:prstGeom>
        </p:spPr>
        <p:txBody>
          <a:bodyPr/>
          <a:lstStyle>
            <a:lvl1pPr>
              <a:defRPr sz="9200"/>
            </a:lvl1pPr>
          </a:lstStyle>
          <a:p>
            <a:r>
              <a:rPr dirty="0"/>
              <a:t>Inter-data center traffic is significant</a:t>
            </a:r>
          </a:p>
        </p:txBody>
      </p:sp>
      <p:pic>
        <p:nvPicPr>
          <p:cNvPr id="3" name="图片 2">
            <a:extLst>
              <a:ext uri="{FF2B5EF4-FFF2-40B4-BE49-F238E27FC236}">
                <a16:creationId xmlns:a16="http://schemas.microsoft.com/office/drawing/2014/main" id="{0563175E-DE01-414E-B3E0-15A143F9C99B}"/>
              </a:ext>
            </a:extLst>
          </p:cNvPr>
          <p:cNvPicPr>
            <a:picLocks noChangeAspect="1"/>
          </p:cNvPicPr>
          <p:nvPr/>
        </p:nvPicPr>
        <p:blipFill>
          <a:blip r:embed="rId4"/>
          <a:stretch>
            <a:fillRect/>
          </a:stretch>
        </p:blipFill>
        <p:spPr>
          <a:xfrm>
            <a:off x="522194" y="6701848"/>
            <a:ext cx="9625853" cy="6826756"/>
          </a:xfrm>
          <a:prstGeom prst="rect">
            <a:avLst/>
          </a:prstGeom>
        </p:spPr>
      </p:pic>
      <p:pic>
        <p:nvPicPr>
          <p:cNvPr id="4" name="图片 3">
            <a:extLst>
              <a:ext uri="{FF2B5EF4-FFF2-40B4-BE49-F238E27FC236}">
                <a16:creationId xmlns:a16="http://schemas.microsoft.com/office/drawing/2014/main" id="{EE732EB6-615A-4ECB-84A3-82A23ADE95E0}"/>
              </a:ext>
            </a:extLst>
          </p:cNvPr>
          <p:cNvPicPr>
            <a:picLocks noChangeAspect="1"/>
          </p:cNvPicPr>
          <p:nvPr/>
        </p:nvPicPr>
        <p:blipFill>
          <a:blip r:embed="rId5"/>
          <a:stretch>
            <a:fillRect/>
          </a:stretch>
        </p:blipFill>
        <p:spPr>
          <a:xfrm>
            <a:off x="10901082" y="7014153"/>
            <a:ext cx="12598934" cy="6185903"/>
          </a:xfrm>
          <a:prstGeom prst="rect">
            <a:avLst/>
          </a:prstGeom>
        </p:spPr>
      </p:pic>
    </p:spTree>
    <p:extLst>
      <p:ext uri="{BB962C8B-B14F-4D97-AF65-F5344CB8AC3E}">
        <p14:creationId xmlns:p14="http://schemas.microsoft.com/office/powerpoint/2010/main" val="20535671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0C76B52-8F69-4F5B-84E0-AD1084A2EFA1}"/>
              </a:ext>
            </a:extLst>
          </p:cNvPr>
          <p:cNvPicPr>
            <a:picLocks noChangeAspect="1"/>
          </p:cNvPicPr>
          <p:nvPr/>
        </p:nvPicPr>
        <p:blipFill>
          <a:blip r:embed="rId2"/>
          <a:stretch>
            <a:fillRect/>
          </a:stretch>
        </p:blipFill>
        <p:spPr>
          <a:xfrm>
            <a:off x="2421749" y="3625950"/>
            <a:ext cx="19540501" cy="8727415"/>
          </a:xfrm>
          <a:prstGeom prst="rect">
            <a:avLst/>
          </a:prstGeom>
        </p:spPr>
      </p:pic>
      <p:sp>
        <p:nvSpPr>
          <p:cNvPr id="230" name="“B4 has been in deployment for three years, now carries more traffic than Google’s public facing WAN, and has a higher growth rate.”"/>
          <p:cNvSpPr txBox="1"/>
          <p:nvPr/>
        </p:nvSpPr>
        <p:spPr>
          <a:xfrm>
            <a:off x="3806600" y="5462828"/>
            <a:ext cx="17529400" cy="3468256"/>
          </a:xfrm>
          <a:prstGeom prst="rect">
            <a:avLst/>
          </a:prstGeom>
          <a:solidFill>
            <a:schemeClr val="accent4"/>
          </a:solidFill>
          <a:ln w="12700">
            <a:miter lim="400000"/>
          </a:ln>
          <a:effectLst>
            <a:outerShdw blurRad="190500" dist="152400" dir="5400000" rotWithShape="0">
              <a:srgbClr val="000000"/>
            </a:outerShdw>
          </a:effectLst>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l" defTabSz="457200">
              <a:spcBef>
                <a:spcPts val="2400"/>
              </a:spcBef>
              <a:defRPr sz="7200" i="1">
                <a:solidFill>
                  <a:srgbClr val="FFFFFF"/>
                </a:solidFill>
                <a:latin typeface="Gill Sans"/>
                <a:ea typeface="Gill Sans"/>
                <a:cs typeface="Gill Sans"/>
                <a:sym typeface="Gill Sans"/>
              </a:defRPr>
            </a:lvl1pPr>
          </a:lstStyle>
          <a:p>
            <a:r>
              <a:t>“B4 has been in deployment for three years, now carries more traffic than Google’s public facing WAN, and has a higher growth rate.”</a:t>
            </a:r>
          </a:p>
        </p:txBody>
      </p:sp>
      <p:sp>
        <p:nvSpPr>
          <p:cNvPr id="231" name="“B4: Experience with a Globally-Deployed Software Defined WAN”…"/>
          <p:cNvSpPr txBox="1"/>
          <p:nvPr/>
        </p:nvSpPr>
        <p:spPr>
          <a:xfrm>
            <a:off x="5858060" y="2282572"/>
            <a:ext cx="12667880" cy="1143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sz="3600">
                <a:solidFill>
                  <a:srgbClr val="5E646C"/>
                </a:solidFill>
                <a:latin typeface="Gill Sans"/>
                <a:ea typeface="Gill Sans"/>
                <a:cs typeface="Gill Sans"/>
                <a:sym typeface="Gill Sans"/>
              </a:defRPr>
            </a:pPr>
            <a:r>
              <a:t>“B4: Experience with a Globally-Deployed Software Defined WAN”</a:t>
            </a:r>
          </a:p>
          <a:p>
            <a:pPr>
              <a:defRPr sz="3600">
                <a:solidFill>
                  <a:srgbClr val="5E646C"/>
                </a:solidFill>
                <a:latin typeface="Gill Sans"/>
                <a:ea typeface="Gill Sans"/>
                <a:cs typeface="Gill Sans"/>
                <a:sym typeface="Gill Sans"/>
              </a:defRPr>
            </a:pPr>
            <a:r>
              <a:t>Jain et al.,  ACM SIGCOMM 2013</a:t>
            </a:r>
          </a:p>
        </p:txBody>
      </p:sp>
      <p:sp>
        <p:nvSpPr>
          <p:cNvPr id="10" name="Inter-data center traffic is significant">
            <a:extLst>
              <a:ext uri="{FF2B5EF4-FFF2-40B4-BE49-F238E27FC236}">
                <a16:creationId xmlns:a16="http://schemas.microsoft.com/office/drawing/2014/main" id="{4A80E454-79A4-4657-9C80-CA2E908E6C5D}"/>
              </a:ext>
            </a:extLst>
          </p:cNvPr>
          <p:cNvSpPr txBox="1">
            <a:spLocks noGrp="1"/>
          </p:cNvSpPr>
          <p:nvPr>
            <p:ph type="title"/>
          </p:nvPr>
        </p:nvSpPr>
        <p:spPr>
          <a:xfrm>
            <a:off x="1909217" y="-94"/>
            <a:ext cx="20565566" cy="2500313"/>
          </a:xfrm>
          <a:prstGeom prst="rect">
            <a:avLst/>
          </a:prstGeom>
        </p:spPr>
        <p:txBody>
          <a:bodyPr/>
          <a:lstStyle>
            <a:lvl1pPr>
              <a:defRPr sz="9200"/>
            </a:lvl1pPr>
          </a:lstStyle>
          <a:p>
            <a:r>
              <a:rPr dirty="0"/>
              <a:t>Inter-data center traffic is significant</a:t>
            </a: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Why are these networks different?"/>
          <p:cNvSpPr txBox="1">
            <a:spLocks noGrp="1"/>
          </p:cNvSpPr>
          <p:nvPr>
            <p:ph type="title"/>
          </p:nvPr>
        </p:nvSpPr>
        <p:spPr>
          <a:prstGeom prst="rect">
            <a:avLst/>
          </a:prstGeom>
        </p:spPr>
        <p:txBody>
          <a:bodyPr/>
          <a:lstStyle/>
          <a:p>
            <a:r>
              <a:t>Why are these networks different?</a:t>
            </a:r>
          </a:p>
        </p:txBody>
      </p:sp>
      <p:grpSp>
        <p:nvGrpSpPr>
          <p:cNvPr id="251" name="成组"/>
          <p:cNvGrpSpPr/>
          <p:nvPr/>
        </p:nvGrpSpPr>
        <p:grpSpPr>
          <a:xfrm>
            <a:off x="4108639" y="8500564"/>
            <a:ext cx="15960336" cy="1067551"/>
            <a:chOff x="0" y="-101225"/>
            <a:chExt cx="15960334" cy="1067549"/>
          </a:xfrm>
        </p:grpSpPr>
        <p:sp>
          <p:nvSpPr>
            <p:cNvPr id="249" name="线条"/>
            <p:cNvSpPr/>
            <p:nvPr/>
          </p:nvSpPr>
          <p:spPr>
            <a:xfrm>
              <a:off x="240345" y="432549"/>
              <a:ext cx="15719990" cy="1"/>
            </a:xfrm>
            <a:prstGeom prst="line">
              <a:avLst/>
            </a:prstGeom>
            <a:noFill/>
            <a:ln w="508000" cap="flat">
              <a:solidFill>
                <a:schemeClr val="accent1"/>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250" name="Design flexibility"/>
            <p:cNvSpPr/>
            <p:nvPr/>
          </p:nvSpPr>
          <p:spPr>
            <a:xfrm>
              <a:off x="0" y="-101226"/>
              <a:ext cx="14100281" cy="1067551"/>
            </a:xfrm>
            <a:prstGeom prst="rect">
              <a:avLst/>
            </a:prstGeom>
            <a:gradFill flip="none" rotWithShape="1">
              <a:gsLst>
                <a:gs pos="0">
                  <a:schemeClr val="accent1"/>
                </a:gs>
                <a:gs pos="100000">
                  <a:schemeClr val="accent5"/>
                </a:gs>
              </a:gsLst>
              <a:lin ang="10800000" scaled="0"/>
            </a:gra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6400" b="1">
                  <a:solidFill>
                    <a:srgbClr val="FFFFFF"/>
                  </a:solidFill>
                  <a:latin typeface="Gill Sans"/>
                  <a:ea typeface="Gill Sans"/>
                  <a:cs typeface="Gill Sans"/>
                  <a:sym typeface="Gill Sans"/>
                </a:defRPr>
              </a:lvl1pPr>
            </a:lstStyle>
            <a:p>
              <a:r>
                <a:t>Design flexibility</a:t>
              </a:r>
            </a:p>
          </p:txBody>
        </p:sp>
      </p:grpSp>
      <p:grpSp>
        <p:nvGrpSpPr>
          <p:cNvPr id="254" name="成组"/>
          <p:cNvGrpSpPr/>
          <p:nvPr/>
        </p:nvGrpSpPr>
        <p:grpSpPr>
          <a:xfrm>
            <a:off x="1249181" y="6760356"/>
            <a:ext cx="21219649" cy="1501280"/>
            <a:chOff x="-929713" y="24060"/>
            <a:chExt cx="21219648" cy="1501278"/>
          </a:xfrm>
        </p:grpSpPr>
        <p:sp>
          <p:nvSpPr>
            <p:cNvPr id="252" name="成组"/>
            <p:cNvSpPr txBox="1"/>
            <p:nvPr/>
          </p:nvSpPr>
          <p:spPr>
            <a:xfrm>
              <a:off x="-929714" y="24060"/>
              <a:ext cx="7126785" cy="1501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sz="4800">
                  <a:latin typeface="Gill Sans"/>
                  <a:ea typeface="Gill Sans"/>
                  <a:cs typeface="Gill Sans"/>
                  <a:sym typeface="Gill Sans"/>
                </a:defRPr>
              </a:pPr>
              <a:r>
                <a:rPr b="1"/>
                <a:t>Internet</a:t>
              </a:r>
              <a:r>
                <a:t> </a:t>
              </a:r>
            </a:p>
            <a:p>
              <a:pPr>
                <a:defRPr sz="4800">
                  <a:latin typeface="Gill Sans"/>
                  <a:ea typeface="Gill Sans"/>
                  <a:cs typeface="Gill Sans"/>
                  <a:sym typeface="Gill Sans"/>
                </a:defRPr>
              </a:pPr>
              <a:r>
                <a:t>(end-host to app / end-host)</a:t>
              </a:r>
            </a:p>
          </p:txBody>
        </p:sp>
        <p:sp>
          <p:nvSpPr>
            <p:cNvPr id="253" name="成组"/>
            <p:cNvSpPr txBox="1"/>
            <p:nvPr/>
          </p:nvSpPr>
          <p:spPr>
            <a:xfrm>
              <a:off x="16611201" y="25400"/>
              <a:ext cx="3678735" cy="1498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sz="4800" b="1">
                  <a:latin typeface="Gill Sans"/>
                  <a:ea typeface="Gill Sans"/>
                  <a:cs typeface="Gill Sans"/>
                  <a:sym typeface="Gill Sans"/>
                </a:defRPr>
              </a:pPr>
              <a:r>
                <a:t>Private </a:t>
              </a:r>
            </a:p>
            <a:p>
              <a:pPr>
                <a:defRPr sz="4800" b="1">
                  <a:latin typeface="Gill Sans"/>
                  <a:ea typeface="Gill Sans"/>
                  <a:cs typeface="Gill Sans"/>
                  <a:sym typeface="Gill Sans"/>
                </a:defRPr>
              </a:pPr>
              <a:r>
                <a:t>data center</a:t>
              </a:r>
            </a:p>
          </p:txBody>
        </p:sp>
      </p:grpSp>
      <p:sp>
        <p:nvSpPr>
          <p:cNvPr id="255" name="WAN?"/>
          <p:cNvSpPr txBox="1"/>
          <p:nvPr/>
        </p:nvSpPr>
        <p:spPr>
          <a:xfrm>
            <a:off x="11142612" y="7110945"/>
            <a:ext cx="2098776" cy="800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800" b="1">
                <a:latin typeface="Gill Sans"/>
                <a:ea typeface="Gill Sans"/>
                <a:cs typeface="Gill Sans"/>
                <a:sym typeface="Gill Sans"/>
              </a:defRPr>
            </a:lvl1pPr>
          </a:lstStyle>
          <a:p>
            <a:r>
              <a:t>WAN?</a:t>
            </a:r>
          </a:p>
        </p:txBody>
      </p:sp>
      <p:sp>
        <p:nvSpPr>
          <p:cNvPr id="256" name="Persistent connectivity between a (small) set of end-points"/>
          <p:cNvSpPr txBox="1"/>
          <p:nvPr/>
        </p:nvSpPr>
        <p:spPr>
          <a:xfrm>
            <a:off x="1236067" y="4049088"/>
            <a:ext cx="21911867" cy="198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400" b="1">
                <a:latin typeface="Gill Sans"/>
                <a:ea typeface="Gill Sans"/>
                <a:cs typeface="Gill Sans"/>
                <a:sym typeface="Gill Sans"/>
              </a:defRPr>
            </a:lvl1pPr>
          </a:lstStyle>
          <a:p>
            <a:r>
              <a:rPr dirty="0"/>
              <a:t>Persistent connectivity between a (small) set of end-points</a:t>
            </a:r>
          </a:p>
        </p:txBody>
      </p:sp>
      <p:grpSp>
        <p:nvGrpSpPr>
          <p:cNvPr id="261" name="成组"/>
          <p:cNvGrpSpPr/>
          <p:nvPr/>
        </p:nvGrpSpPr>
        <p:grpSpPr>
          <a:xfrm>
            <a:off x="5381238" y="3281320"/>
            <a:ext cx="5989454" cy="2122852"/>
            <a:chOff x="386391" y="-23865"/>
            <a:chExt cx="5989453" cy="2122851"/>
          </a:xfrm>
        </p:grpSpPr>
        <p:grpSp>
          <p:nvGrpSpPr>
            <p:cNvPr id="259" name="成组"/>
            <p:cNvGrpSpPr/>
            <p:nvPr/>
          </p:nvGrpSpPr>
          <p:grpSpPr>
            <a:xfrm>
              <a:off x="386391" y="892806"/>
              <a:ext cx="506127" cy="1206180"/>
              <a:chOff x="0" y="0"/>
              <a:chExt cx="506125" cy="1206178"/>
            </a:xfrm>
          </p:grpSpPr>
          <p:sp>
            <p:nvSpPr>
              <p:cNvPr id="257" name="线条"/>
              <p:cNvSpPr/>
              <p:nvPr/>
            </p:nvSpPr>
            <p:spPr>
              <a:xfrm flipH="1" flipV="1">
                <a:off x="269237" y="179487"/>
                <a:ext cx="147152" cy="1026692"/>
              </a:xfrm>
              <a:prstGeom prst="line">
                <a:avLst/>
              </a:prstGeom>
              <a:noFill/>
              <a:ln w="63500" cap="flat">
                <a:solidFill>
                  <a:schemeClr val="accent5"/>
                </a:solidFill>
                <a:prstDash val="solid"/>
                <a:miter lim="400000"/>
              </a:ln>
              <a:effectLst/>
            </p:spPr>
            <p:txBody>
              <a:bodyPr wrap="square" lIns="71437" tIns="71437" rIns="71437" bIns="71437" numCol="1" anchor="ctr">
                <a:noAutofit/>
              </a:bodyPr>
              <a:lstStyle/>
              <a:p>
                <a:pPr>
                  <a:defRPr sz="3200"/>
                </a:pPr>
                <a:endParaRPr/>
              </a:p>
            </p:txBody>
          </p:sp>
          <p:sp>
            <p:nvSpPr>
              <p:cNvPr id="258" name="线条"/>
              <p:cNvSpPr/>
              <p:nvPr/>
            </p:nvSpPr>
            <p:spPr>
              <a:xfrm>
                <a:off x="0" y="0"/>
                <a:ext cx="506126" cy="20245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11880" y="21600"/>
                    </a:lnTo>
                    <a:lnTo>
                      <a:pt x="21600" y="0"/>
                    </a:lnTo>
                  </a:path>
                </a:pathLst>
              </a:custGeom>
              <a:noFill/>
              <a:ln w="63500" cap="flat">
                <a:solidFill>
                  <a:schemeClr val="accent5"/>
                </a:solidFill>
                <a:prstDash val="solid"/>
                <a:miter lim="400000"/>
              </a:ln>
              <a:effectLst/>
            </p:spPr>
            <p:txBody>
              <a:bodyPr wrap="square" lIns="71437" tIns="71437" rIns="71437" bIns="71437" numCol="1" anchor="ctr">
                <a:noAutofit/>
              </a:bodyPr>
              <a:lstStyle/>
              <a:p>
                <a:pPr>
                  <a:defRPr sz="3200"/>
                </a:pPr>
                <a:endParaRPr/>
              </a:p>
            </p:txBody>
          </p:sp>
        </p:grpSp>
        <p:sp>
          <p:nvSpPr>
            <p:cNvPr id="260" name="dedicated,100s of Gbps"/>
            <p:cNvSpPr txBox="1"/>
            <p:nvPr/>
          </p:nvSpPr>
          <p:spPr>
            <a:xfrm>
              <a:off x="434725" y="-23866"/>
              <a:ext cx="5941121"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800">
                  <a:solidFill>
                    <a:schemeClr val="accent5"/>
                  </a:solidFill>
                  <a:latin typeface="Gill Sans"/>
                  <a:ea typeface="Gill Sans"/>
                  <a:cs typeface="Gill Sans"/>
                  <a:sym typeface="Gill Sans"/>
                </a:defRPr>
              </a:lvl1pPr>
            </a:lstStyle>
            <a:p>
              <a:r>
                <a:rPr dirty="0"/>
                <a:t>dedicated,100s of Gbps</a:t>
              </a:r>
            </a:p>
          </p:txBody>
        </p:sp>
      </p:grpSp>
      <p:grpSp>
        <p:nvGrpSpPr>
          <p:cNvPr id="264" name="成组"/>
          <p:cNvGrpSpPr/>
          <p:nvPr/>
        </p:nvGrpSpPr>
        <p:grpSpPr>
          <a:xfrm>
            <a:off x="1053008" y="11262205"/>
            <a:ext cx="22277983" cy="1559298"/>
            <a:chOff x="-1357908" y="0"/>
            <a:chExt cx="22277982" cy="1559297"/>
          </a:xfrm>
        </p:grpSpPr>
        <p:sp>
          <p:nvSpPr>
            <p:cNvPr id="262" name="Microsoft:  “expensive resource, with amortized annual cost of 100s of millions of dollars”"/>
            <p:cNvSpPr txBox="1"/>
            <p:nvPr/>
          </p:nvSpPr>
          <p:spPr>
            <a:xfrm>
              <a:off x="-1357909" y="-1"/>
              <a:ext cx="22277984"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800">
                  <a:latin typeface="Gill Sans"/>
                  <a:ea typeface="Gill Sans"/>
                  <a:cs typeface="Gill Sans"/>
                  <a:sym typeface="Gill Sans"/>
                </a:defRPr>
              </a:lvl1pPr>
            </a:lstStyle>
            <a:p>
              <a:r>
                <a:t>Microsoft:  “expensive resource, with amortized annual cost of 100s of millions of dollars”</a:t>
              </a:r>
            </a:p>
          </p:txBody>
        </p:sp>
        <p:sp>
          <p:nvSpPr>
            <p:cNvPr id="263" name="[Achieving High Utilization with Software-Driven WAN, Hong et al.,  ACM SIGCOMM’13]"/>
            <p:cNvSpPr txBox="1"/>
            <p:nvPr/>
          </p:nvSpPr>
          <p:spPr>
            <a:xfrm>
              <a:off x="1346147" y="936997"/>
              <a:ext cx="16869872" cy="6223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defRPr sz="3600">
                  <a:solidFill>
                    <a:srgbClr val="5E646C"/>
                  </a:solidFill>
                  <a:latin typeface="Gill Sans"/>
                  <a:ea typeface="Gill Sans"/>
                  <a:cs typeface="Gill Sans"/>
                  <a:sym typeface="Gill Sans"/>
                </a:defRPr>
              </a:lvl1pPr>
            </a:lstStyle>
            <a:p>
              <a:r>
                <a:t>[Achieving High Utilization with Software-Driven WAN, Hong et al.,  ACM SIGCOMM’13]</a:t>
              </a:r>
            </a:p>
          </p:txBody>
        </p:sp>
      </p:gr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3" nodeType="clickEffect">
                                  <p:stCondLst>
                                    <p:cond delay="0"/>
                                  </p:stCondLst>
                                  <p:iterate>
                                    <p:tmAbs val="0"/>
                                  </p:iterate>
                                  <p:childTnLst>
                                    <p:set>
                                      <p:cBhvr>
                                        <p:cTn id="14" fill="hold"/>
                                        <p:tgtEl>
                                          <p:spTgt spid="251"/>
                                        </p:tgtEl>
                                        <p:attrNameLst>
                                          <p:attrName>style.visibility</p:attrName>
                                        </p:attrNameLst>
                                      </p:cBhvr>
                                      <p:to>
                                        <p:strVal val="visible"/>
                                      </p:to>
                                    </p:set>
                                    <p:animEffect transition="in" filter="wipe(left)">
                                      <p:cBhvr>
                                        <p:cTn id="15" dur="400"/>
                                        <p:tgtEl>
                                          <p:spTgt spid="2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p:tmAbs val="0"/>
                                  </p:iterate>
                                  <p:childTnLst>
                                    <p:set>
                                      <p:cBhvr>
                                        <p:cTn id="19" fill="hold"/>
                                        <p:tgtEl>
                                          <p:spTgt spid="2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3" animBg="1" advAuto="0"/>
      <p:bldP spid="254" grpId="2" animBg="1" advAuto="0"/>
      <p:bldP spid="255" grpId="4" animBg="1" advAuto="0"/>
      <p:bldP spid="261" grpId="1" animBg="1" advAuto="0"/>
      <p:bldP spid="264" grpId="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5E968-A1E3-4532-9D8B-F74F37D719BB}"/>
              </a:ext>
            </a:extLst>
          </p:cNvPr>
          <p:cNvSpPr>
            <a:spLocks noGrp="1"/>
          </p:cNvSpPr>
          <p:nvPr>
            <p:ph type="title"/>
          </p:nvPr>
        </p:nvSpPr>
        <p:spPr/>
        <p:txBody>
          <a:bodyPr/>
          <a:lstStyle/>
          <a:p>
            <a:r>
              <a:rPr lang="en-US" altLang="zh-CN" dirty="0"/>
              <a:t>Goal of Inter-DC WAN</a:t>
            </a:r>
            <a:endParaRPr lang="zh-CN" altLang="en-US" dirty="0"/>
          </a:p>
        </p:txBody>
      </p:sp>
      <p:pic>
        <p:nvPicPr>
          <p:cNvPr id="34" name="图片 33">
            <a:extLst>
              <a:ext uri="{FF2B5EF4-FFF2-40B4-BE49-F238E27FC236}">
                <a16:creationId xmlns:a16="http://schemas.microsoft.com/office/drawing/2014/main" id="{9A0C6C92-CB70-450C-A0A8-BD2650C1F2EE}"/>
              </a:ext>
            </a:extLst>
          </p:cNvPr>
          <p:cNvPicPr>
            <a:picLocks noChangeAspect="1"/>
          </p:cNvPicPr>
          <p:nvPr/>
        </p:nvPicPr>
        <p:blipFill>
          <a:blip r:embed="rId2"/>
          <a:stretch>
            <a:fillRect/>
          </a:stretch>
        </p:blipFill>
        <p:spPr>
          <a:xfrm>
            <a:off x="3465598" y="2500313"/>
            <a:ext cx="17870402" cy="6609861"/>
          </a:xfrm>
          <a:prstGeom prst="rect">
            <a:avLst/>
          </a:prstGeom>
        </p:spPr>
      </p:pic>
      <p:sp>
        <p:nvSpPr>
          <p:cNvPr id="35" name="文本框 34">
            <a:extLst>
              <a:ext uri="{FF2B5EF4-FFF2-40B4-BE49-F238E27FC236}">
                <a16:creationId xmlns:a16="http://schemas.microsoft.com/office/drawing/2014/main" id="{9EB15C7B-F497-4938-8581-3000006E61C0}"/>
              </a:ext>
            </a:extLst>
          </p:cNvPr>
          <p:cNvSpPr txBox="1"/>
          <p:nvPr/>
        </p:nvSpPr>
        <p:spPr>
          <a:xfrm>
            <a:off x="4969057" y="9076348"/>
            <a:ext cx="15401365" cy="2360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7200" b="1" dirty="0">
                <a:solidFill>
                  <a:schemeClr val="accent4"/>
                </a:solidFill>
                <a:latin typeface="Abadi" panose="020B0604020104020204" pitchFamily="34" charset="0"/>
              </a:rPr>
              <a:t>Increase the utilization of these links meanwhile keeping low latency </a:t>
            </a:r>
            <a:endParaRPr kumimoji="0" lang="zh-CN" altLang="en-US" sz="7200" b="1" i="0" u="none" strike="noStrike" cap="none" spc="0" normalizeH="0" baseline="0" dirty="0">
              <a:ln>
                <a:noFill/>
              </a:ln>
              <a:solidFill>
                <a:schemeClr val="accent4"/>
              </a:solidFill>
              <a:effectLst/>
              <a:uFillTx/>
              <a:latin typeface="Abadi" panose="020B0604020104020204" pitchFamily="34" charset="0"/>
              <a:sym typeface="Helvetica Light"/>
            </a:endParaRPr>
          </a:p>
        </p:txBody>
      </p:sp>
      <p:pic>
        <p:nvPicPr>
          <p:cNvPr id="36" name="图片 35">
            <a:extLst>
              <a:ext uri="{FF2B5EF4-FFF2-40B4-BE49-F238E27FC236}">
                <a16:creationId xmlns:a16="http://schemas.microsoft.com/office/drawing/2014/main" id="{1F27836F-BB92-4E37-8018-871ACA49A990}"/>
              </a:ext>
            </a:extLst>
          </p:cNvPr>
          <p:cNvPicPr>
            <a:picLocks noChangeAspect="1"/>
          </p:cNvPicPr>
          <p:nvPr/>
        </p:nvPicPr>
        <p:blipFill>
          <a:blip r:embed="rId3"/>
          <a:stretch>
            <a:fillRect/>
          </a:stretch>
        </p:blipFill>
        <p:spPr>
          <a:xfrm>
            <a:off x="0" y="11789411"/>
            <a:ext cx="13411791" cy="1757639"/>
          </a:xfrm>
          <a:prstGeom prst="rect">
            <a:avLst/>
          </a:prstGeom>
        </p:spPr>
      </p:pic>
      <p:sp>
        <p:nvSpPr>
          <p:cNvPr id="37" name="文本框 36">
            <a:extLst>
              <a:ext uri="{FF2B5EF4-FFF2-40B4-BE49-F238E27FC236}">
                <a16:creationId xmlns:a16="http://schemas.microsoft.com/office/drawing/2014/main" id="{1A70238F-0ECF-4A43-A3FB-EE5CCFAA5768}"/>
              </a:ext>
            </a:extLst>
          </p:cNvPr>
          <p:cNvSpPr txBox="1"/>
          <p:nvPr/>
        </p:nvSpPr>
        <p:spPr>
          <a:xfrm>
            <a:off x="14390962" y="12134430"/>
            <a:ext cx="9473085" cy="1067599"/>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6000" b="1" dirty="0">
                <a:solidFill>
                  <a:schemeClr val="tx1"/>
                </a:solidFill>
                <a:latin typeface="Abadi" panose="020B0604020104020204" pitchFamily="34" charset="0"/>
              </a:rPr>
              <a:t>Rely on traffic engineering!</a:t>
            </a:r>
            <a:endParaRPr kumimoji="0" lang="zh-CN" altLang="en-US" sz="6000" b="1" i="0" u="none" strike="noStrike" cap="none" spc="0" normalizeH="0" baseline="0" dirty="0">
              <a:ln>
                <a:noFill/>
              </a:ln>
              <a:solidFill>
                <a:schemeClr val="tx1"/>
              </a:solidFill>
              <a:effectLst/>
              <a:uFillTx/>
              <a:latin typeface="Abadi" panose="020B0604020104020204" pitchFamily="34" charset="0"/>
              <a:sym typeface="Helvetica Light"/>
            </a:endParaRPr>
          </a:p>
        </p:txBody>
      </p:sp>
    </p:spTree>
    <p:extLst>
      <p:ext uri="{BB962C8B-B14F-4D97-AF65-F5344CB8AC3E}">
        <p14:creationId xmlns:p14="http://schemas.microsoft.com/office/powerpoint/2010/main" val="18495049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raditional WAN approach: MPLS"/>
          <p:cNvSpPr txBox="1">
            <a:spLocks noGrp="1"/>
          </p:cNvSpPr>
          <p:nvPr>
            <p:ph type="title"/>
          </p:nvPr>
        </p:nvSpPr>
        <p:spPr>
          <a:prstGeom prst="rect">
            <a:avLst/>
          </a:prstGeom>
        </p:spPr>
        <p:txBody>
          <a:bodyPr/>
          <a:lstStyle/>
          <a:p>
            <a:r>
              <a:t>Traditional WAN approach: MPLS</a:t>
            </a:r>
          </a:p>
        </p:txBody>
      </p:sp>
      <p:grpSp>
        <p:nvGrpSpPr>
          <p:cNvPr id="302" name="成组"/>
          <p:cNvGrpSpPr/>
          <p:nvPr/>
        </p:nvGrpSpPr>
        <p:grpSpPr>
          <a:xfrm>
            <a:off x="6367205" y="2769671"/>
            <a:ext cx="11624498" cy="7898580"/>
            <a:chOff x="0" y="0"/>
            <a:chExt cx="11624497" cy="7898579"/>
          </a:xfrm>
        </p:grpSpPr>
        <p:grpSp>
          <p:nvGrpSpPr>
            <p:cNvPr id="277" name="成组"/>
            <p:cNvGrpSpPr/>
            <p:nvPr/>
          </p:nvGrpSpPr>
          <p:grpSpPr>
            <a:xfrm>
              <a:off x="0" y="0"/>
              <a:ext cx="11624498" cy="7898580"/>
              <a:chOff x="0" y="0"/>
              <a:chExt cx="11624497" cy="7898579"/>
            </a:xfrm>
          </p:grpSpPr>
          <p:sp>
            <p:nvSpPr>
              <p:cNvPr id="269" name="线条"/>
              <p:cNvSpPr/>
              <p:nvPr/>
            </p:nvSpPr>
            <p:spPr>
              <a:xfrm flipH="1" flipV="1">
                <a:off x="0" y="497155"/>
                <a:ext cx="969010" cy="77674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0" name="线条"/>
              <p:cNvSpPr/>
              <p:nvPr/>
            </p:nvSpPr>
            <p:spPr>
              <a:xfrm flipV="1">
                <a:off x="2082954"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1" name="线条"/>
              <p:cNvSpPr/>
              <p:nvPr/>
            </p:nvSpPr>
            <p:spPr>
              <a:xfrm flipV="1">
                <a:off x="10257349"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2" name="线条"/>
              <p:cNvSpPr/>
              <p:nvPr/>
            </p:nvSpPr>
            <p:spPr>
              <a:xfrm flipV="1">
                <a:off x="10763942" y="673830"/>
                <a:ext cx="860556" cy="42339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3" name="线条"/>
              <p:cNvSpPr/>
              <p:nvPr/>
            </p:nvSpPr>
            <p:spPr>
              <a:xfrm>
                <a:off x="7550514" y="7120589"/>
                <a:ext cx="777991"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4" name="线条"/>
              <p:cNvSpPr/>
              <p:nvPr/>
            </p:nvSpPr>
            <p:spPr>
              <a:xfrm flipH="1">
                <a:off x="6581159" y="7120589"/>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5" name="线条"/>
              <p:cNvSpPr/>
              <p:nvPr/>
            </p:nvSpPr>
            <p:spPr>
              <a:xfrm flipH="1">
                <a:off x="3696713" y="6614932"/>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6" name="线条"/>
              <p:cNvSpPr/>
              <p:nvPr/>
            </p:nvSpPr>
            <p:spPr>
              <a:xfrm flipH="1" flipV="1">
                <a:off x="2733369" y="6111470"/>
                <a:ext cx="921386" cy="305633"/>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301" name="成组"/>
            <p:cNvGrpSpPr/>
            <p:nvPr/>
          </p:nvGrpSpPr>
          <p:grpSpPr>
            <a:xfrm>
              <a:off x="725643" y="901378"/>
              <a:ext cx="10198304" cy="6373902"/>
              <a:chOff x="0" y="0"/>
              <a:chExt cx="10198303" cy="6373901"/>
            </a:xfrm>
          </p:grpSpPr>
          <p:sp>
            <p:nvSpPr>
              <p:cNvPr id="278" name="线条"/>
              <p:cNvSpPr/>
              <p:nvPr/>
            </p:nvSpPr>
            <p:spPr>
              <a:xfrm flipH="1" flipV="1">
                <a:off x="7461567" y="655390"/>
                <a:ext cx="1253890" cy="1629596"/>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9" name="线条"/>
              <p:cNvSpPr/>
              <p:nvPr/>
            </p:nvSpPr>
            <p:spPr>
              <a:xfrm flipV="1">
                <a:off x="8945228" y="245424"/>
                <a:ext cx="614150" cy="1962260"/>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0" name="线条"/>
              <p:cNvSpPr/>
              <p:nvPr/>
            </p:nvSpPr>
            <p:spPr>
              <a:xfrm flipH="1" flipV="1">
                <a:off x="1072871" y="184601"/>
                <a:ext cx="2226293" cy="42688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1" name="线条"/>
              <p:cNvSpPr/>
              <p:nvPr/>
            </p:nvSpPr>
            <p:spPr>
              <a:xfrm flipH="1" flipV="1">
                <a:off x="739674" y="363195"/>
                <a:ext cx="844457" cy="152723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2" name="线条"/>
              <p:cNvSpPr/>
              <p:nvPr/>
            </p:nvSpPr>
            <p:spPr>
              <a:xfrm flipV="1">
                <a:off x="1762723" y="644147"/>
                <a:ext cx="1688911" cy="1424879"/>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3" name="线条"/>
              <p:cNvSpPr/>
              <p:nvPr/>
            </p:nvSpPr>
            <p:spPr>
              <a:xfrm>
                <a:off x="3105333" y="3740456"/>
                <a:ext cx="537382" cy="1824995"/>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4" name="线条"/>
              <p:cNvSpPr/>
              <p:nvPr/>
            </p:nvSpPr>
            <p:spPr>
              <a:xfrm flipH="1">
                <a:off x="6277904" y="4123765"/>
                <a:ext cx="716509" cy="210648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5" name="线条"/>
              <p:cNvSpPr/>
              <p:nvPr/>
            </p:nvSpPr>
            <p:spPr>
              <a:xfrm flipH="1" flipV="1">
                <a:off x="3846363" y="5706005"/>
                <a:ext cx="2175114" cy="44726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6" name="线条"/>
              <p:cNvSpPr/>
              <p:nvPr/>
            </p:nvSpPr>
            <p:spPr>
              <a:xfrm flipH="1" flipV="1">
                <a:off x="3777878" y="3760667"/>
                <a:ext cx="2746352" cy="44732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7" name="线条"/>
              <p:cNvSpPr/>
              <p:nvPr/>
            </p:nvSpPr>
            <p:spPr>
              <a:xfrm flipH="1">
                <a:off x="4084420" y="4335407"/>
                <a:ext cx="2541636" cy="1164816"/>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8" name="线条"/>
              <p:cNvSpPr/>
              <p:nvPr/>
            </p:nvSpPr>
            <p:spPr>
              <a:xfrm flipH="1" flipV="1">
                <a:off x="2036801" y="1933333"/>
                <a:ext cx="1228300" cy="1859902"/>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9" name="线条"/>
              <p:cNvSpPr/>
              <p:nvPr/>
            </p:nvSpPr>
            <p:spPr>
              <a:xfrm flipH="1" flipV="1">
                <a:off x="4246509" y="448606"/>
                <a:ext cx="2226293" cy="42688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0" name="线条"/>
              <p:cNvSpPr/>
              <p:nvPr/>
            </p:nvSpPr>
            <p:spPr>
              <a:xfrm flipH="1">
                <a:off x="6651393" y="2256795"/>
                <a:ext cx="2277472" cy="2004122"/>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1" name="矩形"/>
              <p:cNvSpPr/>
              <p:nvPr/>
            </p:nvSpPr>
            <p:spPr>
              <a:xfrm>
                <a:off x="0" y="0"/>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292" name="矩形"/>
              <p:cNvSpPr/>
              <p:nvPr/>
            </p:nvSpPr>
            <p:spPr>
              <a:xfrm>
                <a:off x="2891086" y="311197"/>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293" name="矩形"/>
              <p:cNvSpPr/>
              <p:nvPr/>
            </p:nvSpPr>
            <p:spPr>
              <a:xfrm>
                <a:off x="955643" y="1825149"/>
                <a:ext cx="1601813"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294" name="矩形"/>
              <p:cNvSpPr/>
              <p:nvPr/>
            </p:nvSpPr>
            <p:spPr>
              <a:xfrm>
                <a:off x="6089246" y="567092"/>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295" name="矩形"/>
              <p:cNvSpPr/>
              <p:nvPr/>
            </p:nvSpPr>
            <p:spPr>
              <a:xfrm>
                <a:off x="8212647" y="2004276"/>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296" name="矩形"/>
              <p:cNvSpPr/>
              <p:nvPr/>
            </p:nvSpPr>
            <p:spPr>
              <a:xfrm>
                <a:off x="8596490" y="0"/>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297" name="矩形"/>
              <p:cNvSpPr/>
              <p:nvPr/>
            </p:nvSpPr>
            <p:spPr>
              <a:xfrm>
                <a:off x="2275337" y="3485775"/>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298" name="矩形"/>
              <p:cNvSpPr/>
              <p:nvPr/>
            </p:nvSpPr>
            <p:spPr>
              <a:xfrm>
                <a:off x="6089246" y="396584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299" name="矩形"/>
              <p:cNvSpPr/>
              <p:nvPr/>
            </p:nvSpPr>
            <p:spPr>
              <a:xfrm>
                <a:off x="2891086" y="5373272"/>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00" name="矩形"/>
              <p:cNvSpPr/>
              <p:nvPr/>
            </p:nvSpPr>
            <p:spPr>
              <a:xfrm>
                <a:off x="5449508" y="592741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9" name="成组"/>
          <p:cNvGrpSpPr/>
          <p:nvPr/>
        </p:nvGrpSpPr>
        <p:grpSpPr>
          <a:xfrm>
            <a:off x="1230031" y="2769671"/>
            <a:ext cx="11624499" cy="7898580"/>
            <a:chOff x="0" y="0"/>
            <a:chExt cx="11624497" cy="7898579"/>
          </a:xfrm>
        </p:grpSpPr>
        <p:grpSp>
          <p:nvGrpSpPr>
            <p:cNvPr id="314" name="成组"/>
            <p:cNvGrpSpPr/>
            <p:nvPr/>
          </p:nvGrpSpPr>
          <p:grpSpPr>
            <a:xfrm>
              <a:off x="0" y="0"/>
              <a:ext cx="11624498" cy="7898580"/>
              <a:chOff x="0" y="0"/>
              <a:chExt cx="11624497" cy="7898579"/>
            </a:xfrm>
          </p:grpSpPr>
          <p:sp>
            <p:nvSpPr>
              <p:cNvPr id="306" name="线条"/>
              <p:cNvSpPr/>
              <p:nvPr/>
            </p:nvSpPr>
            <p:spPr>
              <a:xfrm flipH="1" flipV="1">
                <a:off x="0" y="497155"/>
                <a:ext cx="969010" cy="77674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7" name="线条"/>
              <p:cNvSpPr/>
              <p:nvPr/>
            </p:nvSpPr>
            <p:spPr>
              <a:xfrm flipV="1">
                <a:off x="2082954"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8" name="线条"/>
              <p:cNvSpPr/>
              <p:nvPr/>
            </p:nvSpPr>
            <p:spPr>
              <a:xfrm flipV="1">
                <a:off x="10257349"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9" name="线条"/>
              <p:cNvSpPr/>
              <p:nvPr/>
            </p:nvSpPr>
            <p:spPr>
              <a:xfrm flipV="1">
                <a:off x="10763942" y="673830"/>
                <a:ext cx="860556" cy="42339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0" name="线条"/>
              <p:cNvSpPr/>
              <p:nvPr/>
            </p:nvSpPr>
            <p:spPr>
              <a:xfrm>
                <a:off x="7550514" y="7120589"/>
                <a:ext cx="777991"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1" name="线条"/>
              <p:cNvSpPr/>
              <p:nvPr/>
            </p:nvSpPr>
            <p:spPr>
              <a:xfrm flipH="1">
                <a:off x="6581159" y="7120589"/>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2" name="线条"/>
              <p:cNvSpPr/>
              <p:nvPr/>
            </p:nvSpPr>
            <p:spPr>
              <a:xfrm flipH="1">
                <a:off x="3696713" y="6614932"/>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3" name="线条"/>
              <p:cNvSpPr/>
              <p:nvPr/>
            </p:nvSpPr>
            <p:spPr>
              <a:xfrm flipH="1" flipV="1">
                <a:off x="2733369" y="6111470"/>
                <a:ext cx="921386" cy="305633"/>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338" name="成组"/>
            <p:cNvGrpSpPr/>
            <p:nvPr/>
          </p:nvGrpSpPr>
          <p:grpSpPr>
            <a:xfrm>
              <a:off x="725643" y="901378"/>
              <a:ext cx="10198304" cy="6373902"/>
              <a:chOff x="0" y="0"/>
              <a:chExt cx="10198303" cy="6373901"/>
            </a:xfrm>
          </p:grpSpPr>
          <p:sp>
            <p:nvSpPr>
              <p:cNvPr id="315" name="线条"/>
              <p:cNvSpPr/>
              <p:nvPr/>
            </p:nvSpPr>
            <p:spPr>
              <a:xfrm flipH="1" flipV="1">
                <a:off x="7461567" y="655390"/>
                <a:ext cx="1253890" cy="1629596"/>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6" name="线条"/>
              <p:cNvSpPr/>
              <p:nvPr/>
            </p:nvSpPr>
            <p:spPr>
              <a:xfrm flipV="1">
                <a:off x="8945228" y="245424"/>
                <a:ext cx="614150" cy="1962260"/>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7" name="线条"/>
              <p:cNvSpPr/>
              <p:nvPr/>
            </p:nvSpPr>
            <p:spPr>
              <a:xfrm flipH="1" flipV="1">
                <a:off x="1072871" y="184601"/>
                <a:ext cx="2226293" cy="42688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8" name="线条"/>
              <p:cNvSpPr/>
              <p:nvPr/>
            </p:nvSpPr>
            <p:spPr>
              <a:xfrm flipH="1" flipV="1">
                <a:off x="739674" y="363195"/>
                <a:ext cx="844457" cy="152723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9" name="线条"/>
              <p:cNvSpPr/>
              <p:nvPr/>
            </p:nvSpPr>
            <p:spPr>
              <a:xfrm flipV="1">
                <a:off x="1762723" y="644147"/>
                <a:ext cx="1688911" cy="1424879"/>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0" name="线条"/>
              <p:cNvSpPr/>
              <p:nvPr/>
            </p:nvSpPr>
            <p:spPr>
              <a:xfrm>
                <a:off x="3105333" y="3740456"/>
                <a:ext cx="537382" cy="1824995"/>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1" name="线条"/>
              <p:cNvSpPr/>
              <p:nvPr/>
            </p:nvSpPr>
            <p:spPr>
              <a:xfrm flipH="1">
                <a:off x="6277904" y="4123765"/>
                <a:ext cx="716509" cy="210648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2" name="线条"/>
              <p:cNvSpPr/>
              <p:nvPr/>
            </p:nvSpPr>
            <p:spPr>
              <a:xfrm flipH="1" flipV="1">
                <a:off x="3846363" y="5706005"/>
                <a:ext cx="2175114" cy="44726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3" name="线条"/>
              <p:cNvSpPr/>
              <p:nvPr/>
            </p:nvSpPr>
            <p:spPr>
              <a:xfrm flipH="1" flipV="1">
                <a:off x="3777878" y="3760667"/>
                <a:ext cx="2746352" cy="44732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4" name="线条"/>
              <p:cNvSpPr/>
              <p:nvPr/>
            </p:nvSpPr>
            <p:spPr>
              <a:xfrm flipH="1">
                <a:off x="4084420" y="4335407"/>
                <a:ext cx="2541636" cy="1164816"/>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5" name="线条"/>
              <p:cNvSpPr/>
              <p:nvPr/>
            </p:nvSpPr>
            <p:spPr>
              <a:xfrm flipH="1" flipV="1">
                <a:off x="2036801" y="1933333"/>
                <a:ext cx="1228300" cy="1859902"/>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6" name="线条"/>
              <p:cNvSpPr/>
              <p:nvPr/>
            </p:nvSpPr>
            <p:spPr>
              <a:xfrm flipH="1" flipV="1">
                <a:off x="4246509" y="448606"/>
                <a:ext cx="2226293" cy="42688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7" name="线条"/>
              <p:cNvSpPr/>
              <p:nvPr/>
            </p:nvSpPr>
            <p:spPr>
              <a:xfrm flipH="1">
                <a:off x="6651393" y="2256795"/>
                <a:ext cx="2277472" cy="2004122"/>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8" name="矩形"/>
              <p:cNvSpPr/>
              <p:nvPr/>
            </p:nvSpPr>
            <p:spPr>
              <a:xfrm>
                <a:off x="0" y="0"/>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29" name="矩形"/>
              <p:cNvSpPr/>
              <p:nvPr/>
            </p:nvSpPr>
            <p:spPr>
              <a:xfrm>
                <a:off x="2891086" y="311197"/>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30" name="矩形"/>
              <p:cNvSpPr/>
              <p:nvPr/>
            </p:nvSpPr>
            <p:spPr>
              <a:xfrm>
                <a:off x="955643" y="1825149"/>
                <a:ext cx="1601813"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31" name="矩形"/>
              <p:cNvSpPr/>
              <p:nvPr/>
            </p:nvSpPr>
            <p:spPr>
              <a:xfrm>
                <a:off x="6089246" y="567092"/>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32" name="矩形"/>
              <p:cNvSpPr/>
              <p:nvPr/>
            </p:nvSpPr>
            <p:spPr>
              <a:xfrm>
                <a:off x="8212647" y="2004276"/>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33" name="矩形"/>
              <p:cNvSpPr/>
              <p:nvPr/>
            </p:nvSpPr>
            <p:spPr>
              <a:xfrm>
                <a:off x="8596490" y="0"/>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34" name="矩形"/>
              <p:cNvSpPr/>
              <p:nvPr/>
            </p:nvSpPr>
            <p:spPr>
              <a:xfrm>
                <a:off x="2275337" y="3485775"/>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35" name="矩形"/>
              <p:cNvSpPr/>
              <p:nvPr/>
            </p:nvSpPr>
            <p:spPr>
              <a:xfrm>
                <a:off x="6089246" y="396584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36" name="矩形"/>
              <p:cNvSpPr/>
              <p:nvPr/>
            </p:nvSpPr>
            <p:spPr>
              <a:xfrm>
                <a:off x="2891086" y="5373272"/>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37" name="矩形"/>
              <p:cNvSpPr/>
              <p:nvPr/>
            </p:nvSpPr>
            <p:spPr>
              <a:xfrm>
                <a:off x="5449508" y="592741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
        <p:nvSpPr>
          <p:cNvPr id="340" name="Traditional WAN approach: MPLS"/>
          <p:cNvSpPr txBox="1">
            <a:spLocks noGrp="1"/>
          </p:cNvSpPr>
          <p:nvPr>
            <p:ph type="title"/>
          </p:nvPr>
        </p:nvSpPr>
        <p:spPr>
          <a:prstGeom prst="rect">
            <a:avLst/>
          </a:prstGeom>
        </p:spPr>
        <p:txBody>
          <a:bodyPr/>
          <a:lstStyle/>
          <a:p>
            <a:r>
              <a:t>Traditional WAN approach: MPLS</a:t>
            </a:r>
          </a:p>
        </p:txBody>
      </p:sp>
      <p:grpSp>
        <p:nvGrpSpPr>
          <p:cNvPr id="343" name="成组"/>
          <p:cNvGrpSpPr/>
          <p:nvPr/>
        </p:nvGrpSpPr>
        <p:grpSpPr>
          <a:xfrm>
            <a:off x="13185033" y="4249801"/>
            <a:ext cx="9395564" cy="800101"/>
            <a:chOff x="0" y="0"/>
            <a:chExt cx="9395562" cy="800100"/>
          </a:xfrm>
        </p:grpSpPr>
        <p:sp>
          <p:nvSpPr>
            <p:cNvPr id="341" name="Link-state protocol (OSPF / IS-IS)"/>
            <p:cNvSpPr txBox="1"/>
            <p:nvPr/>
          </p:nvSpPr>
          <p:spPr>
            <a:xfrm>
              <a:off x="1036481" y="0"/>
              <a:ext cx="8359082"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t>Link-state protocol (OSPF / IS-IS)</a:t>
              </a:r>
            </a:p>
          </p:txBody>
        </p:sp>
        <p:sp>
          <p:nvSpPr>
            <p:cNvPr id="342" name="1"/>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grpSp>
        <p:nvGrpSpPr>
          <p:cNvPr id="372" name="成组"/>
          <p:cNvGrpSpPr/>
          <p:nvPr/>
        </p:nvGrpSpPr>
        <p:grpSpPr>
          <a:xfrm>
            <a:off x="25400" y="7607299"/>
            <a:ext cx="4867948" cy="3556001"/>
            <a:chOff x="-190274" y="45920"/>
            <a:chExt cx="4867947" cy="3556000"/>
          </a:xfrm>
        </p:grpSpPr>
        <p:grpSp>
          <p:nvGrpSpPr>
            <p:cNvPr id="367" name="成组"/>
            <p:cNvGrpSpPr/>
            <p:nvPr/>
          </p:nvGrpSpPr>
          <p:grpSpPr>
            <a:xfrm>
              <a:off x="0" y="1146086"/>
              <a:ext cx="3177649" cy="1986019"/>
              <a:chOff x="0" y="0"/>
              <a:chExt cx="3177648" cy="1986018"/>
            </a:xfrm>
          </p:grpSpPr>
          <p:sp>
            <p:nvSpPr>
              <p:cNvPr id="344" name="线条"/>
              <p:cNvSpPr/>
              <p:nvPr/>
            </p:nvSpPr>
            <p:spPr>
              <a:xfrm flipH="1" flipV="1">
                <a:off x="2324919" y="204210"/>
                <a:ext cx="390695" cy="507760"/>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5" name="线条"/>
              <p:cNvSpPr/>
              <p:nvPr/>
            </p:nvSpPr>
            <p:spPr>
              <a:xfrm flipV="1">
                <a:off x="2787207" y="76470"/>
                <a:ext cx="191361" cy="611414"/>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6" name="线条"/>
              <p:cNvSpPr/>
              <p:nvPr/>
            </p:nvSpPr>
            <p:spPr>
              <a:xfrm flipH="1" flipV="1">
                <a:off x="334291" y="57519"/>
                <a:ext cx="693682" cy="133012"/>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7" name="线条"/>
              <p:cNvSpPr/>
              <p:nvPr/>
            </p:nvSpPr>
            <p:spPr>
              <a:xfrm flipH="1" flipV="1">
                <a:off x="230472" y="113166"/>
                <a:ext cx="263121" cy="47586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8" name="线条"/>
              <p:cNvSpPr/>
              <p:nvPr/>
            </p:nvSpPr>
            <p:spPr>
              <a:xfrm flipV="1">
                <a:off x="549239" y="200707"/>
                <a:ext cx="526242" cy="443973"/>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9" name="线条"/>
              <p:cNvSpPr/>
              <p:nvPr/>
            </p:nvSpPr>
            <p:spPr>
              <a:xfrm>
                <a:off x="967578" y="1165473"/>
                <a:ext cx="167441" cy="568644"/>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0" name="线条"/>
              <p:cNvSpPr/>
              <p:nvPr/>
            </p:nvSpPr>
            <p:spPr>
              <a:xfrm flipH="1">
                <a:off x="1956106" y="1284907"/>
                <a:ext cx="223255" cy="656350"/>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1" name="线条"/>
              <p:cNvSpPr/>
              <p:nvPr/>
            </p:nvSpPr>
            <p:spPr>
              <a:xfrm flipH="1" flipV="1">
                <a:off x="1198472" y="1777911"/>
                <a:ext cx="677736" cy="139362"/>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2" name="线条"/>
              <p:cNvSpPr/>
              <p:nvPr/>
            </p:nvSpPr>
            <p:spPr>
              <a:xfrm flipH="1" flipV="1">
                <a:off x="1177133" y="1171771"/>
                <a:ext cx="855726" cy="13938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3" name="线条"/>
              <p:cNvSpPr/>
              <p:nvPr/>
            </p:nvSpPr>
            <p:spPr>
              <a:xfrm flipH="1">
                <a:off x="1272648" y="1350852"/>
                <a:ext cx="791938" cy="36294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4" name="线条"/>
              <p:cNvSpPr/>
              <p:nvPr/>
            </p:nvSpPr>
            <p:spPr>
              <a:xfrm flipH="1" flipV="1">
                <a:off x="634638" y="602399"/>
                <a:ext cx="382722" cy="579520"/>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5" name="线条"/>
              <p:cNvSpPr/>
              <p:nvPr/>
            </p:nvSpPr>
            <p:spPr>
              <a:xfrm flipH="1" flipV="1">
                <a:off x="1323152" y="139779"/>
                <a:ext cx="693682" cy="133013"/>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6" name="线条"/>
              <p:cNvSpPr/>
              <p:nvPr/>
            </p:nvSpPr>
            <p:spPr>
              <a:xfrm flipH="1">
                <a:off x="2072481" y="703185"/>
                <a:ext cx="709628" cy="62445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7" name="矩形"/>
              <p:cNvSpPr/>
              <p:nvPr/>
            </p:nvSpPr>
            <p:spPr>
              <a:xfrm>
                <a:off x="0" y="0"/>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58" name="矩形"/>
              <p:cNvSpPr/>
              <p:nvPr/>
            </p:nvSpPr>
            <p:spPr>
              <a:xfrm>
                <a:off x="900821" y="96964"/>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59" name="矩形"/>
              <p:cNvSpPr/>
              <p:nvPr/>
            </p:nvSpPr>
            <p:spPr>
              <a:xfrm>
                <a:off x="297765" y="568691"/>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60" name="矩形"/>
              <p:cNvSpPr/>
              <p:nvPr/>
            </p:nvSpPr>
            <p:spPr>
              <a:xfrm>
                <a:off x="1897323" y="176698"/>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61" name="矩形"/>
              <p:cNvSpPr/>
              <p:nvPr/>
            </p:nvSpPr>
            <p:spPr>
              <a:xfrm>
                <a:off x="2558945" y="624504"/>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62" name="矩形"/>
              <p:cNvSpPr/>
              <p:nvPr/>
            </p:nvSpPr>
            <p:spPr>
              <a:xfrm>
                <a:off x="2678545" y="0"/>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63" name="矩形"/>
              <p:cNvSpPr/>
              <p:nvPr/>
            </p:nvSpPr>
            <p:spPr>
              <a:xfrm>
                <a:off x="708963" y="1086118"/>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64" name="矩形"/>
              <p:cNvSpPr/>
              <p:nvPr/>
            </p:nvSpPr>
            <p:spPr>
              <a:xfrm>
                <a:off x="1897323" y="1235702"/>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65" name="矩形"/>
              <p:cNvSpPr/>
              <p:nvPr/>
            </p:nvSpPr>
            <p:spPr>
              <a:xfrm>
                <a:off x="900821" y="1674235"/>
                <a:ext cx="499104" cy="13912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66" name="矩形"/>
              <p:cNvSpPr/>
              <p:nvPr/>
            </p:nvSpPr>
            <p:spPr>
              <a:xfrm>
                <a:off x="1697990" y="1846899"/>
                <a:ext cx="499103" cy="13912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71" name="成组"/>
            <p:cNvGrpSpPr/>
            <p:nvPr/>
          </p:nvGrpSpPr>
          <p:grpSpPr>
            <a:xfrm>
              <a:off x="-190275" y="45920"/>
              <a:ext cx="4867948" cy="3556001"/>
              <a:chOff x="0" y="0"/>
              <a:chExt cx="4867947" cy="3556000"/>
            </a:xfrm>
          </p:grpSpPr>
          <p:sp>
            <p:nvSpPr>
              <p:cNvPr id="368" name="圆形"/>
              <p:cNvSpPr/>
              <p:nvPr/>
            </p:nvSpPr>
            <p:spPr>
              <a:xfrm>
                <a:off x="0" y="0"/>
                <a:ext cx="3556000" cy="3556000"/>
              </a:xfrm>
              <a:prstGeom prst="ellipse">
                <a:avLst/>
              </a:prstGeom>
              <a:solidFill>
                <a:srgbClr val="FFFFFF">
                  <a:alpha val="44845"/>
                </a:srgbClr>
              </a:solid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solidFill>
                      <a:srgbClr val="FFFFFF"/>
                    </a:solidFill>
                  </a:defRPr>
                </a:pPr>
                <a:endParaRPr/>
              </a:p>
            </p:txBody>
          </p:sp>
          <p:sp>
            <p:nvSpPr>
              <p:cNvPr id="369" name="线条"/>
              <p:cNvSpPr/>
              <p:nvPr/>
            </p:nvSpPr>
            <p:spPr>
              <a:xfrm>
                <a:off x="2802999" y="311656"/>
                <a:ext cx="2054694" cy="1165829"/>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sp>
            <p:nvSpPr>
              <p:cNvPr id="370" name="线条"/>
              <p:cNvSpPr/>
              <p:nvPr/>
            </p:nvSpPr>
            <p:spPr>
              <a:xfrm flipV="1">
                <a:off x="2932174" y="1867089"/>
                <a:ext cx="1935774" cy="1273263"/>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2" name="成组"/>
          <p:cNvGrpSpPr/>
          <p:nvPr/>
        </p:nvGrpSpPr>
        <p:grpSpPr>
          <a:xfrm>
            <a:off x="1230031" y="2769671"/>
            <a:ext cx="11624499" cy="7898580"/>
            <a:chOff x="0" y="0"/>
            <a:chExt cx="11624497" cy="7898579"/>
          </a:xfrm>
        </p:grpSpPr>
        <p:sp>
          <p:nvSpPr>
            <p:cNvPr id="374" name="线条"/>
            <p:cNvSpPr/>
            <p:nvPr/>
          </p:nvSpPr>
          <p:spPr>
            <a:xfrm flipH="1" flipV="1">
              <a:off x="0" y="497155"/>
              <a:ext cx="969010" cy="77674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5" name="线条"/>
            <p:cNvSpPr/>
            <p:nvPr/>
          </p:nvSpPr>
          <p:spPr>
            <a:xfrm flipV="1">
              <a:off x="2082954"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6" name="线条"/>
            <p:cNvSpPr/>
            <p:nvPr/>
          </p:nvSpPr>
          <p:spPr>
            <a:xfrm flipV="1">
              <a:off x="10257349"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7" name="线条"/>
            <p:cNvSpPr/>
            <p:nvPr/>
          </p:nvSpPr>
          <p:spPr>
            <a:xfrm flipV="1">
              <a:off x="10763942" y="673830"/>
              <a:ext cx="860556" cy="42339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8" name="线条"/>
            <p:cNvSpPr/>
            <p:nvPr/>
          </p:nvSpPr>
          <p:spPr>
            <a:xfrm>
              <a:off x="7550514" y="7120589"/>
              <a:ext cx="777991"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9" name="线条"/>
            <p:cNvSpPr/>
            <p:nvPr/>
          </p:nvSpPr>
          <p:spPr>
            <a:xfrm flipH="1">
              <a:off x="6581159" y="7120589"/>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0" name="线条"/>
            <p:cNvSpPr/>
            <p:nvPr/>
          </p:nvSpPr>
          <p:spPr>
            <a:xfrm flipH="1">
              <a:off x="3696713" y="6614932"/>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1" name="线条"/>
            <p:cNvSpPr/>
            <p:nvPr/>
          </p:nvSpPr>
          <p:spPr>
            <a:xfrm flipH="1" flipV="1">
              <a:off x="2733369" y="6111470"/>
              <a:ext cx="921386" cy="305633"/>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6" name="成组"/>
          <p:cNvGrpSpPr/>
          <p:nvPr/>
        </p:nvGrpSpPr>
        <p:grpSpPr>
          <a:xfrm>
            <a:off x="215674" y="8707466"/>
            <a:ext cx="3177650" cy="1986019"/>
            <a:chOff x="0" y="0"/>
            <a:chExt cx="3177648" cy="1986018"/>
          </a:xfrm>
        </p:grpSpPr>
        <p:sp>
          <p:nvSpPr>
            <p:cNvPr id="383" name="线条"/>
            <p:cNvSpPr/>
            <p:nvPr/>
          </p:nvSpPr>
          <p:spPr>
            <a:xfrm flipH="1" flipV="1">
              <a:off x="2324919" y="204210"/>
              <a:ext cx="390695" cy="507760"/>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84" name="线条"/>
            <p:cNvSpPr/>
            <p:nvPr/>
          </p:nvSpPr>
          <p:spPr>
            <a:xfrm flipV="1">
              <a:off x="2787207" y="76470"/>
              <a:ext cx="191361" cy="611414"/>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85" name="线条"/>
            <p:cNvSpPr/>
            <p:nvPr/>
          </p:nvSpPr>
          <p:spPr>
            <a:xfrm flipH="1" flipV="1">
              <a:off x="334291" y="57519"/>
              <a:ext cx="693682" cy="133012"/>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6" name="线条"/>
            <p:cNvSpPr/>
            <p:nvPr/>
          </p:nvSpPr>
          <p:spPr>
            <a:xfrm flipH="1" flipV="1">
              <a:off x="230472" y="113166"/>
              <a:ext cx="263121" cy="475867"/>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7" name="线条"/>
            <p:cNvSpPr/>
            <p:nvPr/>
          </p:nvSpPr>
          <p:spPr>
            <a:xfrm flipV="1">
              <a:off x="549239" y="200707"/>
              <a:ext cx="526242" cy="443973"/>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8" name="线条"/>
            <p:cNvSpPr/>
            <p:nvPr/>
          </p:nvSpPr>
          <p:spPr>
            <a:xfrm>
              <a:off x="967578" y="1165473"/>
              <a:ext cx="167441" cy="568644"/>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89" name="线条"/>
            <p:cNvSpPr/>
            <p:nvPr/>
          </p:nvSpPr>
          <p:spPr>
            <a:xfrm flipH="1">
              <a:off x="1956106" y="1284907"/>
              <a:ext cx="223255" cy="656350"/>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0" name="线条"/>
            <p:cNvSpPr/>
            <p:nvPr/>
          </p:nvSpPr>
          <p:spPr>
            <a:xfrm flipH="1" flipV="1">
              <a:off x="1198472" y="1777911"/>
              <a:ext cx="677736" cy="139362"/>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91" name="线条"/>
            <p:cNvSpPr/>
            <p:nvPr/>
          </p:nvSpPr>
          <p:spPr>
            <a:xfrm flipH="1" flipV="1">
              <a:off x="1177133" y="1171771"/>
              <a:ext cx="855726" cy="13938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2" name="线条"/>
            <p:cNvSpPr/>
            <p:nvPr/>
          </p:nvSpPr>
          <p:spPr>
            <a:xfrm flipH="1">
              <a:off x="1272648" y="1350852"/>
              <a:ext cx="791938" cy="36294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3" name="线条"/>
            <p:cNvSpPr/>
            <p:nvPr/>
          </p:nvSpPr>
          <p:spPr>
            <a:xfrm flipH="1" flipV="1">
              <a:off x="634638" y="602399"/>
              <a:ext cx="382722" cy="579520"/>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4" name="线条"/>
            <p:cNvSpPr/>
            <p:nvPr/>
          </p:nvSpPr>
          <p:spPr>
            <a:xfrm flipH="1" flipV="1">
              <a:off x="1323152" y="139779"/>
              <a:ext cx="693682" cy="133013"/>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5" name="线条"/>
            <p:cNvSpPr/>
            <p:nvPr/>
          </p:nvSpPr>
          <p:spPr>
            <a:xfrm flipH="1">
              <a:off x="2072481" y="703185"/>
              <a:ext cx="709628" cy="624457"/>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6" name="矩形"/>
            <p:cNvSpPr/>
            <p:nvPr/>
          </p:nvSpPr>
          <p:spPr>
            <a:xfrm>
              <a:off x="0" y="0"/>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97" name="矩形"/>
            <p:cNvSpPr/>
            <p:nvPr/>
          </p:nvSpPr>
          <p:spPr>
            <a:xfrm>
              <a:off x="900821" y="96964"/>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98" name="矩形"/>
            <p:cNvSpPr/>
            <p:nvPr/>
          </p:nvSpPr>
          <p:spPr>
            <a:xfrm>
              <a:off x="297765" y="568691"/>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399" name="矩形"/>
            <p:cNvSpPr/>
            <p:nvPr/>
          </p:nvSpPr>
          <p:spPr>
            <a:xfrm>
              <a:off x="1897323" y="176698"/>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00" name="矩形"/>
            <p:cNvSpPr/>
            <p:nvPr/>
          </p:nvSpPr>
          <p:spPr>
            <a:xfrm>
              <a:off x="2558945" y="624504"/>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01" name="矩形"/>
            <p:cNvSpPr/>
            <p:nvPr/>
          </p:nvSpPr>
          <p:spPr>
            <a:xfrm>
              <a:off x="2678545" y="0"/>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02" name="矩形"/>
            <p:cNvSpPr/>
            <p:nvPr/>
          </p:nvSpPr>
          <p:spPr>
            <a:xfrm>
              <a:off x="708963" y="1086118"/>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03" name="矩形"/>
            <p:cNvSpPr/>
            <p:nvPr/>
          </p:nvSpPr>
          <p:spPr>
            <a:xfrm>
              <a:off x="1897323" y="1235702"/>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04" name="矩形"/>
            <p:cNvSpPr/>
            <p:nvPr/>
          </p:nvSpPr>
          <p:spPr>
            <a:xfrm>
              <a:off x="900821" y="1674235"/>
              <a:ext cx="499104" cy="13912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05" name="矩形"/>
            <p:cNvSpPr/>
            <p:nvPr/>
          </p:nvSpPr>
          <p:spPr>
            <a:xfrm>
              <a:off x="1697990" y="1846899"/>
              <a:ext cx="499103" cy="13912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10" name="成组"/>
          <p:cNvGrpSpPr/>
          <p:nvPr/>
        </p:nvGrpSpPr>
        <p:grpSpPr>
          <a:xfrm>
            <a:off x="25400" y="7607300"/>
            <a:ext cx="4867948" cy="3556000"/>
            <a:chOff x="0" y="0"/>
            <a:chExt cx="4867947" cy="3556000"/>
          </a:xfrm>
        </p:grpSpPr>
        <p:sp>
          <p:nvSpPr>
            <p:cNvPr id="407" name="圆形"/>
            <p:cNvSpPr/>
            <p:nvPr/>
          </p:nvSpPr>
          <p:spPr>
            <a:xfrm>
              <a:off x="0" y="0"/>
              <a:ext cx="3556000" cy="3556000"/>
            </a:xfrm>
            <a:prstGeom prst="ellipse">
              <a:avLst/>
            </a:prstGeom>
            <a:solidFill>
              <a:srgbClr val="FFFFFF">
                <a:alpha val="44845"/>
              </a:srgbClr>
            </a:solid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solidFill>
                    <a:srgbClr val="FFFFFF"/>
                  </a:solidFill>
                </a:defRPr>
              </a:pPr>
              <a:endParaRPr/>
            </a:p>
          </p:txBody>
        </p:sp>
        <p:sp>
          <p:nvSpPr>
            <p:cNvPr id="408" name="线条"/>
            <p:cNvSpPr/>
            <p:nvPr/>
          </p:nvSpPr>
          <p:spPr>
            <a:xfrm>
              <a:off x="2802999" y="311656"/>
              <a:ext cx="2054694" cy="1165829"/>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sp>
          <p:nvSpPr>
            <p:cNvPr id="409" name="线条"/>
            <p:cNvSpPr/>
            <p:nvPr/>
          </p:nvSpPr>
          <p:spPr>
            <a:xfrm flipV="1">
              <a:off x="2932174" y="1867089"/>
              <a:ext cx="1935774" cy="1273263"/>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grpSp>
      <p:sp>
        <p:nvSpPr>
          <p:cNvPr id="411" name="Traditional WAN approach: MPLS"/>
          <p:cNvSpPr txBox="1">
            <a:spLocks noGrp="1"/>
          </p:cNvSpPr>
          <p:nvPr>
            <p:ph type="title"/>
          </p:nvPr>
        </p:nvSpPr>
        <p:spPr>
          <a:prstGeom prst="rect">
            <a:avLst/>
          </a:prstGeom>
        </p:spPr>
        <p:txBody>
          <a:bodyPr/>
          <a:lstStyle/>
          <a:p>
            <a:r>
              <a:t>Traditional WAN approach: MPLS</a:t>
            </a:r>
          </a:p>
        </p:txBody>
      </p:sp>
      <p:grpSp>
        <p:nvGrpSpPr>
          <p:cNvPr id="435" name="成组"/>
          <p:cNvGrpSpPr/>
          <p:nvPr/>
        </p:nvGrpSpPr>
        <p:grpSpPr>
          <a:xfrm>
            <a:off x="1961339" y="3671049"/>
            <a:ext cx="10198304" cy="6373902"/>
            <a:chOff x="0" y="0"/>
            <a:chExt cx="10198303" cy="6373901"/>
          </a:xfrm>
        </p:grpSpPr>
        <p:sp>
          <p:nvSpPr>
            <p:cNvPr id="412" name="线条"/>
            <p:cNvSpPr/>
            <p:nvPr/>
          </p:nvSpPr>
          <p:spPr>
            <a:xfrm flipH="1" flipV="1">
              <a:off x="7461567" y="655390"/>
              <a:ext cx="1253890" cy="1629596"/>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413" name="线条"/>
            <p:cNvSpPr/>
            <p:nvPr/>
          </p:nvSpPr>
          <p:spPr>
            <a:xfrm flipV="1">
              <a:off x="8945228" y="245424"/>
              <a:ext cx="614150" cy="1962260"/>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414" name="线条"/>
            <p:cNvSpPr/>
            <p:nvPr/>
          </p:nvSpPr>
          <p:spPr>
            <a:xfrm flipH="1" flipV="1">
              <a:off x="1072871" y="184601"/>
              <a:ext cx="2226293" cy="42688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5" name="线条"/>
            <p:cNvSpPr/>
            <p:nvPr/>
          </p:nvSpPr>
          <p:spPr>
            <a:xfrm flipH="1" flipV="1">
              <a:off x="739674" y="363195"/>
              <a:ext cx="844457" cy="1527238"/>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6" name="线条"/>
            <p:cNvSpPr/>
            <p:nvPr/>
          </p:nvSpPr>
          <p:spPr>
            <a:xfrm flipV="1">
              <a:off x="1762723" y="644147"/>
              <a:ext cx="1688911" cy="1424879"/>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7" name="线条"/>
            <p:cNvSpPr/>
            <p:nvPr/>
          </p:nvSpPr>
          <p:spPr>
            <a:xfrm>
              <a:off x="3105333" y="3740456"/>
              <a:ext cx="537382" cy="1824995"/>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418" name="线条"/>
            <p:cNvSpPr/>
            <p:nvPr/>
          </p:nvSpPr>
          <p:spPr>
            <a:xfrm flipH="1">
              <a:off x="6277904" y="4123765"/>
              <a:ext cx="716509" cy="210648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9" name="线条"/>
            <p:cNvSpPr/>
            <p:nvPr/>
          </p:nvSpPr>
          <p:spPr>
            <a:xfrm flipH="1" flipV="1">
              <a:off x="3846363" y="5706005"/>
              <a:ext cx="2175114" cy="447267"/>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420" name="线条"/>
            <p:cNvSpPr/>
            <p:nvPr/>
          </p:nvSpPr>
          <p:spPr>
            <a:xfrm flipH="1" flipV="1">
              <a:off x="3777878" y="3760667"/>
              <a:ext cx="2746352" cy="44732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1" name="线条"/>
            <p:cNvSpPr/>
            <p:nvPr/>
          </p:nvSpPr>
          <p:spPr>
            <a:xfrm flipH="1">
              <a:off x="4084420" y="4335407"/>
              <a:ext cx="2541636" cy="1164816"/>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2" name="线条"/>
            <p:cNvSpPr/>
            <p:nvPr/>
          </p:nvSpPr>
          <p:spPr>
            <a:xfrm flipH="1" flipV="1">
              <a:off x="2036801" y="1933333"/>
              <a:ext cx="1228300" cy="1859902"/>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3" name="线条"/>
            <p:cNvSpPr/>
            <p:nvPr/>
          </p:nvSpPr>
          <p:spPr>
            <a:xfrm flipH="1" flipV="1">
              <a:off x="4246509" y="448606"/>
              <a:ext cx="2226293" cy="42688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4" name="线条"/>
            <p:cNvSpPr/>
            <p:nvPr/>
          </p:nvSpPr>
          <p:spPr>
            <a:xfrm flipH="1">
              <a:off x="6651393" y="2256795"/>
              <a:ext cx="2277472" cy="2004122"/>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5" name="矩形"/>
            <p:cNvSpPr/>
            <p:nvPr/>
          </p:nvSpPr>
          <p:spPr>
            <a:xfrm>
              <a:off x="0" y="0"/>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6" name="矩形"/>
            <p:cNvSpPr/>
            <p:nvPr/>
          </p:nvSpPr>
          <p:spPr>
            <a:xfrm>
              <a:off x="2891086" y="311197"/>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7" name="矩形"/>
            <p:cNvSpPr/>
            <p:nvPr/>
          </p:nvSpPr>
          <p:spPr>
            <a:xfrm>
              <a:off x="955643" y="1825149"/>
              <a:ext cx="1601813"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8" name="矩形"/>
            <p:cNvSpPr/>
            <p:nvPr/>
          </p:nvSpPr>
          <p:spPr>
            <a:xfrm>
              <a:off x="6089246" y="567092"/>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9" name="矩形"/>
            <p:cNvSpPr/>
            <p:nvPr/>
          </p:nvSpPr>
          <p:spPr>
            <a:xfrm>
              <a:off x="8212647" y="2004276"/>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30" name="矩形"/>
            <p:cNvSpPr/>
            <p:nvPr/>
          </p:nvSpPr>
          <p:spPr>
            <a:xfrm>
              <a:off x="8596490" y="0"/>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31" name="矩形"/>
            <p:cNvSpPr/>
            <p:nvPr/>
          </p:nvSpPr>
          <p:spPr>
            <a:xfrm>
              <a:off x="2275337" y="3485775"/>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32" name="矩形"/>
            <p:cNvSpPr/>
            <p:nvPr/>
          </p:nvSpPr>
          <p:spPr>
            <a:xfrm>
              <a:off x="6089246" y="396584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33" name="矩形"/>
            <p:cNvSpPr/>
            <p:nvPr/>
          </p:nvSpPr>
          <p:spPr>
            <a:xfrm>
              <a:off x="2891086" y="5373272"/>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34" name="矩形"/>
            <p:cNvSpPr/>
            <p:nvPr/>
          </p:nvSpPr>
          <p:spPr>
            <a:xfrm>
              <a:off x="5449508" y="592741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38" name="成组"/>
          <p:cNvGrpSpPr/>
          <p:nvPr/>
        </p:nvGrpSpPr>
        <p:grpSpPr>
          <a:xfrm>
            <a:off x="13185033" y="4249801"/>
            <a:ext cx="9395564" cy="800101"/>
            <a:chOff x="0" y="0"/>
            <a:chExt cx="9395562" cy="800100"/>
          </a:xfrm>
        </p:grpSpPr>
        <p:sp>
          <p:nvSpPr>
            <p:cNvPr id="436" name="Link-state protocol (OSPF / IS-IS)"/>
            <p:cNvSpPr txBox="1"/>
            <p:nvPr/>
          </p:nvSpPr>
          <p:spPr>
            <a:xfrm>
              <a:off x="1036481" y="0"/>
              <a:ext cx="8359082"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t>Link-state protocol (OSPF / IS-IS)</a:t>
              </a:r>
            </a:p>
          </p:txBody>
        </p:sp>
        <p:sp>
          <p:nvSpPr>
            <p:cNvPr id="437" name="1"/>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grpSp>
        <p:nvGrpSpPr>
          <p:cNvPr id="441" name="成组"/>
          <p:cNvGrpSpPr/>
          <p:nvPr/>
        </p:nvGrpSpPr>
        <p:grpSpPr>
          <a:xfrm>
            <a:off x="13185033" y="5515584"/>
            <a:ext cx="10105274" cy="800101"/>
            <a:chOff x="0" y="0"/>
            <a:chExt cx="9815006" cy="800100"/>
          </a:xfrm>
        </p:grpSpPr>
        <p:sp>
          <p:nvSpPr>
            <p:cNvPr id="439" name="Also flood available bandwidth info"/>
            <p:cNvSpPr txBox="1"/>
            <p:nvPr/>
          </p:nvSpPr>
          <p:spPr>
            <a:xfrm>
              <a:off x="1038965" y="0"/>
              <a:ext cx="8776042"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Also flood available bandwidth info</a:t>
              </a:r>
            </a:p>
          </p:txBody>
        </p:sp>
        <p:sp>
          <p:nvSpPr>
            <p:cNvPr id="440" name="2"/>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2</a:t>
              </a:r>
            </a:p>
          </p:txBody>
        </p:sp>
      </p:grpSp>
      <p:sp>
        <p:nvSpPr>
          <p:cNvPr id="442" name="矩形"/>
          <p:cNvSpPr/>
          <p:nvPr/>
        </p:nvSpPr>
        <p:spPr>
          <a:xfrm>
            <a:off x="-81843" y="2715883"/>
            <a:ext cx="12936373" cy="8463356"/>
          </a:xfrm>
          <a:prstGeom prst="rect">
            <a:avLst/>
          </a:prstGeom>
          <a:solidFill>
            <a:srgbClr val="FFFFFF">
              <a:alpha val="78952"/>
            </a:srgbClr>
          </a:solidFill>
          <a:ln w="12700">
            <a:miter lim="400000"/>
          </a:ln>
        </p:spPr>
        <p:txBody>
          <a:bodyPr lIns="71437" tIns="71437" rIns="71437" bIns="71437" anchor="ctr"/>
          <a:lstStyle/>
          <a:p>
            <a:pPr>
              <a:defRPr sz="3200">
                <a:solidFill>
                  <a:srgbClr val="FFFFFF"/>
                </a:solidFill>
              </a:defRPr>
            </a:pPr>
            <a:endParaRPr/>
          </a:p>
        </p:txBody>
      </p:sp>
      <p:grpSp>
        <p:nvGrpSpPr>
          <p:cNvPr id="445" name="成组"/>
          <p:cNvGrpSpPr/>
          <p:nvPr/>
        </p:nvGrpSpPr>
        <p:grpSpPr>
          <a:xfrm>
            <a:off x="13185033" y="6781366"/>
            <a:ext cx="9891942" cy="800101"/>
            <a:chOff x="0" y="0"/>
            <a:chExt cx="9559670" cy="800100"/>
          </a:xfrm>
        </p:grpSpPr>
        <p:sp>
          <p:nvSpPr>
            <p:cNvPr id="443" name="Fulfill tunnel provisioning requests"/>
            <p:cNvSpPr txBox="1"/>
            <p:nvPr/>
          </p:nvSpPr>
          <p:spPr>
            <a:xfrm>
              <a:off x="1038966" y="0"/>
              <a:ext cx="8520705"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Fulfill tunnel provisioning requests</a:t>
              </a:r>
            </a:p>
          </p:txBody>
        </p:sp>
        <p:sp>
          <p:nvSpPr>
            <p:cNvPr id="444" name="3"/>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3</a:t>
              </a:r>
            </a:p>
          </p:txBody>
        </p:sp>
      </p:grpSp>
      <p:sp>
        <p:nvSpPr>
          <p:cNvPr id="75" name="线条">
            <a:extLst>
              <a:ext uri="{FF2B5EF4-FFF2-40B4-BE49-F238E27FC236}">
                <a16:creationId xmlns:a16="http://schemas.microsoft.com/office/drawing/2014/main" id="{92E382C4-6817-425E-92BC-5B620DB3A43C}"/>
              </a:ext>
            </a:extLst>
          </p:cNvPr>
          <p:cNvSpPr/>
          <p:nvPr/>
        </p:nvSpPr>
        <p:spPr>
          <a:xfrm>
            <a:off x="1307025" y="3166910"/>
            <a:ext cx="4269550" cy="7123451"/>
          </a:xfrm>
          <a:custGeom>
            <a:avLst/>
            <a:gdLst/>
            <a:ahLst/>
            <a:cxnLst>
              <a:cxn ang="0">
                <a:pos x="wd2" y="hd2"/>
              </a:cxn>
              <a:cxn ang="5400000">
                <a:pos x="wd2" y="hd2"/>
              </a:cxn>
              <a:cxn ang="10800000">
                <a:pos x="wd2" y="hd2"/>
              </a:cxn>
              <a:cxn ang="16200000">
                <a:pos x="wd2" y="hd2"/>
              </a:cxn>
            </a:cxnLst>
            <a:rect l="0" t="0" r="r" b="b"/>
            <a:pathLst>
              <a:path w="20573" h="21600" extrusionOk="0">
                <a:moveTo>
                  <a:pt x="17932" y="21600"/>
                </a:moveTo>
                <a:cubicBezTo>
                  <a:pt x="17932" y="21600"/>
                  <a:pt x="18188" y="19130"/>
                  <a:pt x="19981" y="17745"/>
                </a:cubicBezTo>
                <a:cubicBezTo>
                  <a:pt x="21413" y="16638"/>
                  <a:pt x="19924" y="14661"/>
                  <a:pt x="18921" y="13683"/>
                </a:cubicBezTo>
                <a:cubicBezTo>
                  <a:pt x="15796" y="10949"/>
                  <a:pt x="14525" y="8842"/>
                  <a:pt x="12971" y="7939"/>
                </a:cubicBezTo>
                <a:cubicBezTo>
                  <a:pt x="10716" y="6629"/>
                  <a:pt x="8501" y="3757"/>
                  <a:pt x="7360" y="2698"/>
                </a:cubicBezTo>
                <a:cubicBezTo>
                  <a:pt x="5596" y="1062"/>
                  <a:pt x="-187" y="653"/>
                  <a:pt x="5" y="0"/>
                </a:cubicBezTo>
              </a:path>
            </a:pathLst>
          </a:custGeom>
          <a:ln w="114300">
            <a:solidFill>
              <a:schemeClr val="accent5"/>
            </a:solidFill>
            <a:miter lim="400000"/>
            <a:tailEnd type="arrow"/>
          </a:ln>
        </p:spPr>
        <p:txBody>
          <a:bodyPr lIns="71437" tIns="71437" rIns="71437" bIns="71437" anchor="ctr"/>
          <a:lstStyle/>
          <a:p>
            <a:pPr>
              <a:defRPr sz="3200"/>
            </a:pPr>
            <a:endParaRPr/>
          </a:p>
        </p:txBody>
      </p:sp>
      <p:sp>
        <p:nvSpPr>
          <p:cNvPr id="76" name="任意多边形: 形状 75">
            <a:extLst>
              <a:ext uri="{FF2B5EF4-FFF2-40B4-BE49-F238E27FC236}">
                <a16:creationId xmlns:a16="http://schemas.microsoft.com/office/drawing/2014/main" id="{456821DC-9C7D-4EE1-8442-7C59927FEF84}"/>
              </a:ext>
            </a:extLst>
          </p:cNvPr>
          <p:cNvSpPr/>
          <p:nvPr/>
        </p:nvSpPr>
        <p:spPr>
          <a:xfrm>
            <a:off x="1846729" y="3173506"/>
            <a:ext cx="8301318" cy="7064188"/>
          </a:xfrm>
          <a:custGeom>
            <a:avLst/>
            <a:gdLst>
              <a:gd name="connsiteX0" fmla="*/ 3585883 w 8301318"/>
              <a:gd name="connsiteY0" fmla="*/ 7064188 h 7064188"/>
              <a:gd name="connsiteX1" fmla="*/ 3603812 w 8301318"/>
              <a:gd name="connsiteY1" fmla="*/ 6759388 h 7064188"/>
              <a:gd name="connsiteX2" fmla="*/ 3621742 w 8301318"/>
              <a:gd name="connsiteY2" fmla="*/ 6705600 h 7064188"/>
              <a:gd name="connsiteX3" fmla="*/ 3657600 w 8301318"/>
              <a:gd name="connsiteY3" fmla="*/ 6562165 h 7064188"/>
              <a:gd name="connsiteX4" fmla="*/ 3675530 w 8301318"/>
              <a:gd name="connsiteY4" fmla="*/ 6508376 h 7064188"/>
              <a:gd name="connsiteX5" fmla="*/ 3693459 w 8301318"/>
              <a:gd name="connsiteY5" fmla="*/ 6436659 h 7064188"/>
              <a:gd name="connsiteX6" fmla="*/ 3729318 w 8301318"/>
              <a:gd name="connsiteY6" fmla="*/ 6382870 h 7064188"/>
              <a:gd name="connsiteX7" fmla="*/ 3747247 w 8301318"/>
              <a:gd name="connsiteY7" fmla="*/ 6329082 h 7064188"/>
              <a:gd name="connsiteX8" fmla="*/ 3818965 w 8301318"/>
              <a:gd name="connsiteY8" fmla="*/ 6221506 h 7064188"/>
              <a:gd name="connsiteX9" fmla="*/ 3908612 w 8301318"/>
              <a:gd name="connsiteY9" fmla="*/ 6060141 h 7064188"/>
              <a:gd name="connsiteX10" fmla="*/ 3944471 w 8301318"/>
              <a:gd name="connsiteY10" fmla="*/ 6006353 h 7064188"/>
              <a:gd name="connsiteX11" fmla="*/ 4052047 w 8301318"/>
              <a:gd name="connsiteY11" fmla="*/ 5934635 h 7064188"/>
              <a:gd name="connsiteX12" fmla="*/ 4105836 w 8301318"/>
              <a:gd name="connsiteY12" fmla="*/ 5880847 h 7064188"/>
              <a:gd name="connsiteX13" fmla="*/ 4231342 w 8301318"/>
              <a:gd name="connsiteY13" fmla="*/ 5809129 h 7064188"/>
              <a:gd name="connsiteX14" fmla="*/ 4285130 w 8301318"/>
              <a:gd name="connsiteY14" fmla="*/ 5791200 h 7064188"/>
              <a:gd name="connsiteX15" fmla="*/ 4338918 w 8301318"/>
              <a:gd name="connsiteY15" fmla="*/ 5755341 h 7064188"/>
              <a:gd name="connsiteX16" fmla="*/ 4446495 w 8301318"/>
              <a:gd name="connsiteY16" fmla="*/ 5719482 h 7064188"/>
              <a:gd name="connsiteX17" fmla="*/ 4500283 w 8301318"/>
              <a:gd name="connsiteY17" fmla="*/ 5701553 h 7064188"/>
              <a:gd name="connsiteX18" fmla="*/ 4572000 w 8301318"/>
              <a:gd name="connsiteY18" fmla="*/ 5665694 h 7064188"/>
              <a:gd name="connsiteX19" fmla="*/ 4751295 w 8301318"/>
              <a:gd name="connsiteY19" fmla="*/ 5611906 h 7064188"/>
              <a:gd name="connsiteX20" fmla="*/ 4858871 w 8301318"/>
              <a:gd name="connsiteY20" fmla="*/ 5576047 h 7064188"/>
              <a:gd name="connsiteX21" fmla="*/ 4966447 w 8301318"/>
              <a:gd name="connsiteY21" fmla="*/ 5540188 h 7064188"/>
              <a:gd name="connsiteX22" fmla="*/ 5020236 w 8301318"/>
              <a:gd name="connsiteY22" fmla="*/ 5522259 h 7064188"/>
              <a:gd name="connsiteX23" fmla="*/ 5109883 w 8301318"/>
              <a:gd name="connsiteY23" fmla="*/ 5504329 h 7064188"/>
              <a:gd name="connsiteX24" fmla="*/ 5163671 w 8301318"/>
              <a:gd name="connsiteY24" fmla="*/ 5486400 h 7064188"/>
              <a:gd name="connsiteX25" fmla="*/ 5360895 w 8301318"/>
              <a:gd name="connsiteY25" fmla="*/ 5432612 h 7064188"/>
              <a:gd name="connsiteX26" fmla="*/ 5414683 w 8301318"/>
              <a:gd name="connsiteY26" fmla="*/ 5414682 h 7064188"/>
              <a:gd name="connsiteX27" fmla="*/ 5468471 w 8301318"/>
              <a:gd name="connsiteY27" fmla="*/ 5396753 h 7064188"/>
              <a:gd name="connsiteX28" fmla="*/ 5522259 w 8301318"/>
              <a:gd name="connsiteY28" fmla="*/ 5360894 h 7064188"/>
              <a:gd name="connsiteX29" fmla="*/ 5683624 w 8301318"/>
              <a:gd name="connsiteY29" fmla="*/ 5307106 h 7064188"/>
              <a:gd name="connsiteX30" fmla="*/ 5737412 w 8301318"/>
              <a:gd name="connsiteY30" fmla="*/ 5289176 h 7064188"/>
              <a:gd name="connsiteX31" fmla="*/ 5791200 w 8301318"/>
              <a:gd name="connsiteY31" fmla="*/ 5271247 h 7064188"/>
              <a:gd name="connsiteX32" fmla="*/ 5844989 w 8301318"/>
              <a:gd name="connsiteY32" fmla="*/ 5235388 h 7064188"/>
              <a:gd name="connsiteX33" fmla="*/ 5916706 w 8301318"/>
              <a:gd name="connsiteY33" fmla="*/ 5181600 h 7064188"/>
              <a:gd name="connsiteX34" fmla="*/ 5988424 w 8301318"/>
              <a:gd name="connsiteY34" fmla="*/ 5163670 h 7064188"/>
              <a:gd name="connsiteX35" fmla="*/ 6042212 w 8301318"/>
              <a:gd name="connsiteY35" fmla="*/ 5145741 h 7064188"/>
              <a:gd name="connsiteX36" fmla="*/ 6203577 w 8301318"/>
              <a:gd name="connsiteY36" fmla="*/ 5056094 h 7064188"/>
              <a:gd name="connsiteX37" fmla="*/ 6257365 w 8301318"/>
              <a:gd name="connsiteY37" fmla="*/ 5020235 h 7064188"/>
              <a:gd name="connsiteX38" fmla="*/ 6400800 w 8301318"/>
              <a:gd name="connsiteY38" fmla="*/ 4966447 h 7064188"/>
              <a:gd name="connsiteX39" fmla="*/ 6472518 w 8301318"/>
              <a:gd name="connsiteY39" fmla="*/ 4912659 h 7064188"/>
              <a:gd name="connsiteX40" fmla="*/ 6526306 w 8301318"/>
              <a:gd name="connsiteY40" fmla="*/ 4894729 h 7064188"/>
              <a:gd name="connsiteX41" fmla="*/ 6651812 w 8301318"/>
              <a:gd name="connsiteY41" fmla="*/ 4840941 h 7064188"/>
              <a:gd name="connsiteX42" fmla="*/ 6759389 w 8301318"/>
              <a:gd name="connsiteY42" fmla="*/ 4787153 h 7064188"/>
              <a:gd name="connsiteX43" fmla="*/ 6866965 w 8301318"/>
              <a:gd name="connsiteY43" fmla="*/ 4733365 h 7064188"/>
              <a:gd name="connsiteX44" fmla="*/ 7028330 w 8301318"/>
              <a:gd name="connsiteY44" fmla="*/ 4625788 h 7064188"/>
              <a:gd name="connsiteX45" fmla="*/ 7082118 w 8301318"/>
              <a:gd name="connsiteY45" fmla="*/ 4589929 h 7064188"/>
              <a:gd name="connsiteX46" fmla="*/ 7135906 w 8301318"/>
              <a:gd name="connsiteY46" fmla="*/ 4554070 h 7064188"/>
              <a:gd name="connsiteX47" fmla="*/ 7279342 w 8301318"/>
              <a:gd name="connsiteY47" fmla="*/ 4428565 h 7064188"/>
              <a:gd name="connsiteX48" fmla="*/ 7404847 w 8301318"/>
              <a:gd name="connsiteY48" fmla="*/ 4303059 h 7064188"/>
              <a:gd name="connsiteX49" fmla="*/ 7440706 w 8301318"/>
              <a:gd name="connsiteY49" fmla="*/ 4249270 h 7064188"/>
              <a:gd name="connsiteX50" fmla="*/ 7512424 w 8301318"/>
              <a:gd name="connsiteY50" fmla="*/ 4195482 h 7064188"/>
              <a:gd name="connsiteX51" fmla="*/ 7566212 w 8301318"/>
              <a:gd name="connsiteY51" fmla="*/ 4141694 h 7064188"/>
              <a:gd name="connsiteX52" fmla="*/ 7620000 w 8301318"/>
              <a:gd name="connsiteY52" fmla="*/ 4105835 h 7064188"/>
              <a:gd name="connsiteX53" fmla="*/ 7673789 w 8301318"/>
              <a:gd name="connsiteY53" fmla="*/ 4034118 h 7064188"/>
              <a:gd name="connsiteX54" fmla="*/ 7727577 w 8301318"/>
              <a:gd name="connsiteY54" fmla="*/ 3980329 h 7064188"/>
              <a:gd name="connsiteX55" fmla="*/ 7781365 w 8301318"/>
              <a:gd name="connsiteY55" fmla="*/ 3908612 h 7064188"/>
              <a:gd name="connsiteX56" fmla="*/ 7835153 w 8301318"/>
              <a:gd name="connsiteY56" fmla="*/ 3854823 h 7064188"/>
              <a:gd name="connsiteX57" fmla="*/ 7906871 w 8301318"/>
              <a:gd name="connsiteY57" fmla="*/ 3729318 h 7064188"/>
              <a:gd name="connsiteX58" fmla="*/ 7996518 w 8301318"/>
              <a:gd name="connsiteY58" fmla="*/ 3621741 h 7064188"/>
              <a:gd name="connsiteX59" fmla="*/ 8014447 w 8301318"/>
              <a:gd name="connsiteY59" fmla="*/ 3567953 h 7064188"/>
              <a:gd name="connsiteX60" fmla="*/ 8086165 w 8301318"/>
              <a:gd name="connsiteY60" fmla="*/ 3424518 h 7064188"/>
              <a:gd name="connsiteX61" fmla="*/ 8104095 w 8301318"/>
              <a:gd name="connsiteY61" fmla="*/ 3334870 h 7064188"/>
              <a:gd name="connsiteX62" fmla="*/ 8175812 w 8301318"/>
              <a:gd name="connsiteY62" fmla="*/ 3209365 h 7064188"/>
              <a:gd name="connsiteX63" fmla="*/ 8211671 w 8301318"/>
              <a:gd name="connsiteY63" fmla="*/ 3065929 h 7064188"/>
              <a:gd name="connsiteX64" fmla="*/ 8229600 w 8301318"/>
              <a:gd name="connsiteY64" fmla="*/ 3012141 h 7064188"/>
              <a:gd name="connsiteX65" fmla="*/ 8265459 w 8301318"/>
              <a:gd name="connsiteY65" fmla="*/ 2958353 h 7064188"/>
              <a:gd name="connsiteX66" fmla="*/ 8283389 w 8301318"/>
              <a:gd name="connsiteY66" fmla="*/ 2886635 h 7064188"/>
              <a:gd name="connsiteX67" fmla="*/ 8301318 w 8301318"/>
              <a:gd name="connsiteY67" fmla="*/ 2832847 h 7064188"/>
              <a:gd name="connsiteX68" fmla="*/ 8283389 w 8301318"/>
              <a:gd name="connsiteY68" fmla="*/ 2366682 h 7064188"/>
              <a:gd name="connsiteX69" fmla="*/ 8247530 w 8301318"/>
              <a:gd name="connsiteY69" fmla="*/ 2259106 h 7064188"/>
              <a:gd name="connsiteX70" fmla="*/ 8193742 w 8301318"/>
              <a:gd name="connsiteY70" fmla="*/ 2205318 h 7064188"/>
              <a:gd name="connsiteX71" fmla="*/ 8086165 w 8301318"/>
              <a:gd name="connsiteY71" fmla="*/ 2079812 h 7064188"/>
              <a:gd name="connsiteX72" fmla="*/ 7960659 w 8301318"/>
              <a:gd name="connsiteY72" fmla="*/ 1990165 h 7064188"/>
              <a:gd name="connsiteX73" fmla="*/ 7871012 w 8301318"/>
              <a:gd name="connsiteY73" fmla="*/ 1954306 h 7064188"/>
              <a:gd name="connsiteX74" fmla="*/ 7799295 w 8301318"/>
              <a:gd name="connsiteY74" fmla="*/ 1918447 h 7064188"/>
              <a:gd name="connsiteX75" fmla="*/ 7637930 w 8301318"/>
              <a:gd name="connsiteY75" fmla="*/ 1864659 h 7064188"/>
              <a:gd name="connsiteX76" fmla="*/ 7584142 w 8301318"/>
              <a:gd name="connsiteY76" fmla="*/ 1846729 h 7064188"/>
              <a:gd name="connsiteX77" fmla="*/ 7512424 w 8301318"/>
              <a:gd name="connsiteY77" fmla="*/ 1810870 h 7064188"/>
              <a:gd name="connsiteX78" fmla="*/ 7386918 w 8301318"/>
              <a:gd name="connsiteY78" fmla="*/ 1792941 h 7064188"/>
              <a:gd name="connsiteX79" fmla="*/ 7279342 w 8301318"/>
              <a:gd name="connsiteY79" fmla="*/ 1757082 h 7064188"/>
              <a:gd name="connsiteX80" fmla="*/ 7046259 w 8301318"/>
              <a:gd name="connsiteY80" fmla="*/ 1703294 h 7064188"/>
              <a:gd name="connsiteX81" fmla="*/ 6938683 w 8301318"/>
              <a:gd name="connsiteY81" fmla="*/ 1667435 h 7064188"/>
              <a:gd name="connsiteX82" fmla="*/ 6884895 w 8301318"/>
              <a:gd name="connsiteY82" fmla="*/ 1649506 h 7064188"/>
              <a:gd name="connsiteX83" fmla="*/ 6705600 w 8301318"/>
              <a:gd name="connsiteY83" fmla="*/ 1631576 h 7064188"/>
              <a:gd name="connsiteX84" fmla="*/ 6615953 w 8301318"/>
              <a:gd name="connsiteY84" fmla="*/ 1613647 h 7064188"/>
              <a:gd name="connsiteX85" fmla="*/ 6006353 w 8301318"/>
              <a:gd name="connsiteY85" fmla="*/ 1595718 h 7064188"/>
              <a:gd name="connsiteX86" fmla="*/ 5611906 w 8301318"/>
              <a:gd name="connsiteY86" fmla="*/ 1559859 h 7064188"/>
              <a:gd name="connsiteX87" fmla="*/ 5558118 w 8301318"/>
              <a:gd name="connsiteY87" fmla="*/ 1541929 h 7064188"/>
              <a:gd name="connsiteX88" fmla="*/ 5253318 w 8301318"/>
              <a:gd name="connsiteY88" fmla="*/ 1506070 h 7064188"/>
              <a:gd name="connsiteX89" fmla="*/ 5145742 w 8301318"/>
              <a:gd name="connsiteY89" fmla="*/ 1488141 h 7064188"/>
              <a:gd name="connsiteX90" fmla="*/ 4823012 w 8301318"/>
              <a:gd name="connsiteY90" fmla="*/ 1470212 h 7064188"/>
              <a:gd name="connsiteX91" fmla="*/ 4643718 w 8301318"/>
              <a:gd name="connsiteY91" fmla="*/ 1452282 h 7064188"/>
              <a:gd name="connsiteX92" fmla="*/ 4303059 w 8301318"/>
              <a:gd name="connsiteY92" fmla="*/ 1434353 h 7064188"/>
              <a:gd name="connsiteX93" fmla="*/ 4177553 w 8301318"/>
              <a:gd name="connsiteY93" fmla="*/ 1416423 h 7064188"/>
              <a:gd name="connsiteX94" fmla="*/ 4034118 w 8301318"/>
              <a:gd name="connsiteY94" fmla="*/ 1398494 h 7064188"/>
              <a:gd name="connsiteX95" fmla="*/ 3926542 w 8301318"/>
              <a:gd name="connsiteY95" fmla="*/ 1380565 h 7064188"/>
              <a:gd name="connsiteX96" fmla="*/ 3801036 w 8301318"/>
              <a:gd name="connsiteY96" fmla="*/ 1362635 h 7064188"/>
              <a:gd name="connsiteX97" fmla="*/ 3621742 w 8301318"/>
              <a:gd name="connsiteY97" fmla="*/ 1326776 h 7064188"/>
              <a:gd name="connsiteX98" fmla="*/ 3532095 w 8301318"/>
              <a:gd name="connsiteY98" fmla="*/ 1308847 h 7064188"/>
              <a:gd name="connsiteX99" fmla="*/ 3370730 w 8301318"/>
              <a:gd name="connsiteY99" fmla="*/ 1290918 h 7064188"/>
              <a:gd name="connsiteX100" fmla="*/ 3245224 w 8301318"/>
              <a:gd name="connsiteY100" fmla="*/ 1272988 h 7064188"/>
              <a:gd name="connsiteX101" fmla="*/ 2922495 w 8301318"/>
              <a:gd name="connsiteY101" fmla="*/ 1237129 h 7064188"/>
              <a:gd name="connsiteX102" fmla="*/ 2743200 w 8301318"/>
              <a:gd name="connsiteY102" fmla="*/ 1201270 h 7064188"/>
              <a:gd name="connsiteX103" fmla="*/ 2492189 w 8301318"/>
              <a:gd name="connsiteY103" fmla="*/ 1183341 h 7064188"/>
              <a:gd name="connsiteX104" fmla="*/ 2420471 w 8301318"/>
              <a:gd name="connsiteY104" fmla="*/ 1165412 h 7064188"/>
              <a:gd name="connsiteX105" fmla="*/ 2205318 w 8301318"/>
              <a:gd name="connsiteY105" fmla="*/ 1129553 h 7064188"/>
              <a:gd name="connsiteX106" fmla="*/ 1990165 w 8301318"/>
              <a:gd name="connsiteY106" fmla="*/ 1075765 h 7064188"/>
              <a:gd name="connsiteX107" fmla="*/ 1810871 w 8301318"/>
              <a:gd name="connsiteY107" fmla="*/ 1021976 h 7064188"/>
              <a:gd name="connsiteX108" fmla="*/ 1757083 w 8301318"/>
              <a:gd name="connsiteY108" fmla="*/ 1004047 h 7064188"/>
              <a:gd name="connsiteX109" fmla="*/ 1613647 w 8301318"/>
              <a:gd name="connsiteY109" fmla="*/ 932329 h 7064188"/>
              <a:gd name="connsiteX110" fmla="*/ 1541930 w 8301318"/>
              <a:gd name="connsiteY110" fmla="*/ 896470 h 7064188"/>
              <a:gd name="connsiteX111" fmla="*/ 1434353 w 8301318"/>
              <a:gd name="connsiteY111" fmla="*/ 824753 h 7064188"/>
              <a:gd name="connsiteX112" fmla="*/ 1380565 w 8301318"/>
              <a:gd name="connsiteY112" fmla="*/ 788894 h 7064188"/>
              <a:gd name="connsiteX113" fmla="*/ 1255059 w 8301318"/>
              <a:gd name="connsiteY113" fmla="*/ 627529 h 7064188"/>
              <a:gd name="connsiteX114" fmla="*/ 1183342 w 8301318"/>
              <a:gd name="connsiteY114" fmla="*/ 519953 h 7064188"/>
              <a:gd name="connsiteX115" fmla="*/ 1004047 w 8301318"/>
              <a:gd name="connsiteY115" fmla="*/ 304800 h 7064188"/>
              <a:gd name="connsiteX116" fmla="*/ 950259 w 8301318"/>
              <a:gd name="connsiteY116" fmla="*/ 286870 h 7064188"/>
              <a:gd name="connsiteX117" fmla="*/ 824753 w 8301318"/>
              <a:gd name="connsiteY117" fmla="*/ 251012 h 7064188"/>
              <a:gd name="connsiteX118" fmla="*/ 699247 w 8301318"/>
              <a:gd name="connsiteY118" fmla="*/ 179294 h 7064188"/>
              <a:gd name="connsiteX119" fmla="*/ 573742 w 8301318"/>
              <a:gd name="connsiteY119" fmla="*/ 143435 h 7064188"/>
              <a:gd name="connsiteX120" fmla="*/ 502024 w 8301318"/>
              <a:gd name="connsiteY120" fmla="*/ 107576 h 7064188"/>
              <a:gd name="connsiteX121" fmla="*/ 286871 w 8301318"/>
              <a:gd name="connsiteY121" fmla="*/ 89647 h 7064188"/>
              <a:gd name="connsiteX122" fmla="*/ 179295 w 8301318"/>
              <a:gd name="connsiteY122" fmla="*/ 53788 h 7064188"/>
              <a:gd name="connsiteX123" fmla="*/ 125506 w 8301318"/>
              <a:gd name="connsiteY123" fmla="*/ 35859 h 7064188"/>
              <a:gd name="connsiteX124" fmla="*/ 53789 w 8301318"/>
              <a:gd name="connsiteY124" fmla="*/ 17929 h 7064188"/>
              <a:gd name="connsiteX125" fmla="*/ 0 w 8301318"/>
              <a:gd name="connsiteY125" fmla="*/ 0 h 706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301318" h="7064188">
                <a:moveTo>
                  <a:pt x="3585883" y="7064188"/>
                </a:moveTo>
                <a:cubicBezTo>
                  <a:pt x="3591859" y="6962588"/>
                  <a:pt x="3593685" y="6860659"/>
                  <a:pt x="3603812" y="6759388"/>
                </a:cubicBezTo>
                <a:cubicBezTo>
                  <a:pt x="3605693" y="6740583"/>
                  <a:pt x="3616769" y="6723833"/>
                  <a:pt x="3621742" y="6705600"/>
                </a:cubicBezTo>
                <a:cubicBezTo>
                  <a:pt x="3634709" y="6658053"/>
                  <a:pt x="3642015" y="6608919"/>
                  <a:pt x="3657600" y="6562165"/>
                </a:cubicBezTo>
                <a:cubicBezTo>
                  <a:pt x="3663577" y="6544235"/>
                  <a:pt x="3670338" y="6526548"/>
                  <a:pt x="3675530" y="6508376"/>
                </a:cubicBezTo>
                <a:cubicBezTo>
                  <a:pt x="3682300" y="6484683"/>
                  <a:pt x="3683752" y="6459308"/>
                  <a:pt x="3693459" y="6436659"/>
                </a:cubicBezTo>
                <a:cubicBezTo>
                  <a:pt x="3701947" y="6416853"/>
                  <a:pt x="3717365" y="6400800"/>
                  <a:pt x="3729318" y="6382870"/>
                </a:cubicBezTo>
                <a:cubicBezTo>
                  <a:pt x="3735294" y="6364941"/>
                  <a:pt x="3738069" y="6345603"/>
                  <a:pt x="3747247" y="6329082"/>
                </a:cubicBezTo>
                <a:cubicBezTo>
                  <a:pt x="3768177" y="6291409"/>
                  <a:pt x="3805336" y="6262391"/>
                  <a:pt x="3818965" y="6221506"/>
                </a:cubicBezTo>
                <a:cubicBezTo>
                  <a:pt x="3850524" y="6126834"/>
                  <a:pt x="3826412" y="6183441"/>
                  <a:pt x="3908612" y="6060141"/>
                </a:cubicBezTo>
                <a:cubicBezTo>
                  <a:pt x="3920565" y="6042212"/>
                  <a:pt x="3926542" y="6018306"/>
                  <a:pt x="3944471" y="6006353"/>
                </a:cubicBezTo>
                <a:cubicBezTo>
                  <a:pt x="3980330" y="5982447"/>
                  <a:pt x="4021573" y="5965109"/>
                  <a:pt x="4052047" y="5934635"/>
                </a:cubicBezTo>
                <a:cubicBezTo>
                  <a:pt x="4069977" y="5916706"/>
                  <a:pt x="4086357" y="5897080"/>
                  <a:pt x="4105836" y="5880847"/>
                </a:cubicBezTo>
                <a:cubicBezTo>
                  <a:pt x="4137613" y="5854366"/>
                  <a:pt x="4195236" y="5824603"/>
                  <a:pt x="4231342" y="5809129"/>
                </a:cubicBezTo>
                <a:cubicBezTo>
                  <a:pt x="4248713" y="5801684"/>
                  <a:pt x="4267201" y="5797176"/>
                  <a:pt x="4285130" y="5791200"/>
                </a:cubicBezTo>
                <a:cubicBezTo>
                  <a:pt x="4303059" y="5779247"/>
                  <a:pt x="4319227" y="5764093"/>
                  <a:pt x="4338918" y="5755341"/>
                </a:cubicBezTo>
                <a:cubicBezTo>
                  <a:pt x="4373459" y="5739989"/>
                  <a:pt x="4410636" y="5731435"/>
                  <a:pt x="4446495" y="5719482"/>
                </a:cubicBezTo>
                <a:cubicBezTo>
                  <a:pt x="4464424" y="5713506"/>
                  <a:pt x="4483379" y="5710005"/>
                  <a:pt x="4500283" y="5701553"/>
                </a:cubicBezTo>
                <a:cubicBezTo>
                  <a:pt x="4524189" y="5689600"/>
                  <a:pt x="4547184" y="5675620"/>
                  <a:pt x="4572000" y="5665694"/>
                </a:cubicBezTo>
                <a:cubicBezTo>
                  <a:pt x="4698788" y="5614978"/>
                  <a:pt x="4645623" y="5643608"/>
                  <a:pt x="4751295" y="5611906"/>
                </a:cubicBezTo>
                <a:cubicBezTo>
                  <a:pt x="4787499" y="5601045"/>
                  <a:pt x="4823012" y="5588000"/>
                  <a:pt x="4858871" y="5576047"/>
                </a:cubicBezTo>
                <a:lnTo>
                  <a:pt x="4966447" y="5540188"/>
                </a:lnTo>
                <a:cubicBezTo>
                  <a:pt x="4984377" y="5534211"/>
                  <a:pt x="5001704" y="5525966"/>
                  <a:pt x="5020236" y="5522259"/>
                </a:cubicBezTo>
                <a:cubicBezTo>
                  <a:pt x="5050118" y="5516282"/>
                  <a:pt x="5080319" y="5511720"/>
                  <a:pt x="5109883" y="5504329"/>
                </a:cubicBezTo>
                <a:cubicBezTo>
                  <a:pt x="5128218" y="5499745"/>
                  <a:pt x="5145336" y="5490984"/>
                  <a:pt x="5163671" y="5486400"/>
                </a:cubicBezTo>
                <a:cubicBezTo>
                  <a:pt x="5366396" y="5435718"/>
                  <a:pt x="5130125" y="5509535"/>
                  <a:pt x="5360895" y="5432612"/>
                </a:cubicBezTo>
                <a:lnTo>
                  <a:pt x="5414683" y="5414682"/>
                </a:lnTo>
                <a:lnTo>
                  <a:pt x="5468471" y="5396753"/>
                </a:lnTo>
                <a:cubicBezTo>
                  <a:pt x="5486400" y="5384800"/>
                  <a:pt x="5502568" y="5369646"/>
                  <a:pt x="5522259" y="5360894"/>
                </a:cubicBezTo>
                <a:cubicBezTo>
                  <a:pt x="5522271" y="5360889"/>
                  <a:pt x="5656724" y="5316073"/>
                  <a:pt x="5683624" y="5307106"/>
                </a:cubicBezTo>
                <a:lnTo>
                  <a:pt x="5737412" y="5289176"/>
                </a:lnTo>
                <a:lnTo>
                  <a:pt x="5791200" y="5271247"/>
                </a:lnTo>
                <a:cubicBezTo>
                  <a:pt x="5809130" y="5259294"/>
                  <a:pt x="5827454" y="5247913"/>
                  <a:pt x="5844989" y="5235388"/>
                </a:cubicBezTo>
                <a:cubicBezTo>
                  <a:pt x="5869305" y="5218019"/>
                  <a:pt x="5889979" y="5194964"/>
                  <a:pt x="5916706" y="5181600"/>
                </a:cubicBezTo>
                <a:cubicBezTo>
                  <a:pt x="5938746" y="5170580"/>
                  <a:pt x="5964730" y="5170440"/>
                  <a:pt x="5988424" y="5163670"/>
                </a:cubicBezTo>
                <a:cubicBezTo>
                  <a:pt x="6006596" y="5158478"/>
                  <a:pt x="6024283" y="5151717"/>
                  <a:pt x="6042212" y="5145741"/>
                </a:cubicBezTo>
                <a:cubicBezTo>
                  <a:pt x="6165514" y="5063540"/>
                  <a:pt x="6108903" y="5087651"/>
                  <a:pt x="6203577" y="5056094"/>
                </a:cubicBezTo>
                <a:cubicBezTo>
                  <a:pt x="6221506" y="5044141"/>
                  <a:pt x="6237559" y="5028723"/>
                  <a:pt x="6257365" y="5020235"/>
                </a:cubicBezTo>
                <a:cubicBezTo>
                  <a:pt x="6388780" y="4963915"/>
                  <a:pt x="6270418" y="5047936"/>
                  <a:pt x="6400800" y="4966447"/>
                </a:cubicBezTo>
                <a:cubicBezTo>
                  <a:pt x="6426140" y="4950609"/>
                  <a:pt x="6446573" y="4927485"/>
                  <a:pt x="6472518" y="4912659"/>
                </a:cubicBezTo>
                <a:cubicBezTo>
                  <a:pt x="6488927" y="4903282"/>
                  <a:pt x="6508935" y="4902174"/>
                  <a:pt x="6526306" y="4894729"/>
                </a:cubicBezTo>
                <a:cubicBezTo>
                  <a:pt x="6681381" y="4828268"/>
                  <a:pt x="6525679" y="4882985"/>
                  <a:pt x="6651812" y="4840941"/>
                </a:cubicBezTo>
                <a:cubicBezTo>
                  <a:pt x="6805960" y="4738175"/>
                  <a:pt x="6610927" y="4861383"/>
                  <a:pt x="6759389" y="4787153"/>
                </a:cubicBezTo>
                <a:cubicBezTo>
                  <a:pt x="6898419" y="4717639"/>
                  <a:pt x="6731764" y="4778431"/>
                  <a:pt x="6866965" y="4733365"/>
                </a:cubicBezTo>
                <a:lnTo>
                  <a:pt x="7028330" y="4625788"/>
                </a:lnTo>
                <a:lnTo>
                  <a:pt x="7082118" y="4589929"/>
                </a:lnTo>
                <a:lnTo>
                  <a:pt x="7135906" y="4554070"/>
                </a:lnTo>
                <a:cubicBezTo>
                  <a:pt x="7237510" y="4401665"/>
                  <a:pt x="7070157" y="4637752"/>
                  <a:pt x="7279342" y="4428565"/>
                </a:cubicBezTo>
                <a:cubicBezTo>
                  <a:pt x="7321177" y="4386730"/>
                  <a:pt x="7372029" y="4352286"/>
                  <a:pt x="7404847" y="4303059"/>
                </a:cubicBezTo>
                <a:cubicBezTo>
                  <a:pt x="7416800" y="4285129"/>
                  <a:pt x="7425469" y="4264507"/>
                  <a:pt x="7440706" y="4249270"/>
                </a:cubicBezTo>
                <a:cubicBezTo>
                  <a:pt x="7461836" y="4228140"/>
                  <a:pt x="7489736" y="4214929"/>
                  <a:pt x="7512424" y="4195482"/>
                </a:cubicBezTo>
                <a:cubicBezTo>
                  <a:pt x="7531676" y="4178981"/>
                  <a:pt x="7546733" y="4157926"/>
                  <a:pt x="7566212" y="4141694"/>
                </a:cubicBezTo>
                <a:cubicBezTo>
                  <a:pt x="7582766" y="4127899"/>
                  <a:pt x="7604763" y="4121072"/>
                  <a:pt x="7620000" y="4105835"/>
                </a:cubicBezTo>
                <a:cubicBezTo>
                  <a:pt x="7641130" y="4084705"/>
                  <a:pt x="7654342" y="4056806"/>
                  <a:pt x="7673789" y="4034118"/>
                </a:cubicBezTo>
                <a:cubicBezTo>
                  <a:pt x="7690291" y="4014866"/>
                  <a:pt x="7711075" y="3999581"/>
                  <a:pt x="7727577" y="3980329"/>
                </a:cubicBezTo>
                <a:cubicBezTo>
                  <a:pt x="7747024" y="3957641"/>
                  <a:pt x="7761918" y="3931300"/>
                  <a:pt x="7781365" y="3908612"/>
                </a:cubicBezTo>
                <a:cubicBezTo>
                  <a:pt x="7797867" y="3889360"/>
                  <a:pt x="7818920" y="3874302"/>
                  <a:pt x="7835153" y="3854823"/>
                </a:cubicBezTo>
                <a:cubicBezTo>
                  <a:pt x="7874865" y="3807169"/>
                  <a:pt x="7874986" y="3785117"/>
                  <a:pt x="7906871" y="3729318"/>
                </a:cubicBezTo>
                <a:cubicBezTo>
                  <a:pt x="7940155" y="3671072"/>
                  <a:pt x="7947073" y="3671186"/>
                  <a:pt x="7996518" y="3621741"/>
                </a:cubicBezTo>
                <a:cubicBezTo>
                  <a:pt x="8002494" y="3603812"/>
                  <a:pt x="8006626" y="3585158"/>
                  <a:pt x="8014447" y="3567953"/>
                </a:cubicBezTo>
                <a:cubicBezTo>
                  <a:pt x="8036567" y="3519289"/>
                  <a:pt x="8086165" y="3424518"/>
                  <a:pt x="8086165" y="3424518"/>
                </a:cubicBezTo>
                <a:cubicBezTo>
                  <a:pt x="8092142" y="3394635"/>
                  <a:pt x="8094458" y="3363781"/>
                  <a:pt x="8104095" y="3334870"/>
                </a:cubicBezTo>
                <a:cubicBezTo>
                  <a:pt x="8119261" y="3289372"/>
                  <a:pt x="8149579" y="3248714"/>
                  <a:pt x="8175812" y="3209365"/>
                </a:cubicBezTo>
                <a:cubicBezTo>
                  <a:pt x="8187765" y="3161553"/>
                  <a:pt x="8196086" y="3112684"/>
                  <a:pt x="8211671" y="3065929"/>
                </a:cubicBezTo>
                <a:cubicBezTo>
                  <a:pt x="8217647" y="3048000"/>
                  <a:pt x="8221148" y="3029045"/>
                  <a:pt x="8229600" y="3012141"/>
                </a:cubicBezTo>
                <a:cubicBezTo>
                  <a:pt x="8239237" y="2992867"/>
                  <a:pt x="8253506" y="2976282"/>
                  <a:pt x="8265459" y="2958353"/>
                </a:cubicBezTo>
                <a:cubicBezTo>
                  <a:pt x="8271436" y="2934447"/>
                  <a:pt x="8276619" y="2910329"/>
                  <a:pt x="8283389" y="2886635"/>
                </a:cubicBezTo>
                <a:cubicBezTo>
                  <a:pt x="8288581" y="2868463"/>
                  <a:pt x="8301318" y="2851746"/>
                  <a:pt x="8301318" y="2832847"/>
                </a:cubicBezTo>
                <a:cubicBezTo>
                  <a:pt x="8301318" y="2677344"/>
                  <a:pt x="8297904" y="2521506"/>
                  <a:pt x="8283389" y="2366682"/>
                </a:cubicBezTo>
                <a:cubicBezTo>
                  <a:pt x="8279861" y="2329049"/>
                  <a:pt x="8274257" y="2285833"/>
                  <a:pt x="8247530" y="2259106"/>
                </a:cubicBezTo>
                <a:cubicBezTo>
                  <a:pt x="8229601" y="2241177"/>
                  <a:pt x="8210243" y="2224570"/>
                  <a:pt x="8193742" y="2205318"/>
                </a:cubicBezTo>
                <a:cubicBezTo>
                  <a:pt x="8128336" y="2129011"/>
                  <a:pt x="8158032" y="2141412"/>
                  <a:pt x="8086165" y="2079812"/>
                </a:cubicBezTo>
                <a:cubicBezTo>
                  <a:pt x="8074791" y="2070063"/>
                  <a:pt x="7983367" y="2001519"/>
                  <a:pt x="7960659" y="1990165"/>
                </a:cubicBezTo>
                <a:cubicBezTo>
                  <a:pt x="7931872" y="1975772"/>
                  <a:pt x="7900422" y="1967377"/>
                  <a:pt x="7871012" y="1954306"/>
                </a:cubicBezTo>
                <a:cubicBezTo>
                  <a:pt x="7846588" y="1943451"/>
                  <a:pt x="7824111" y="1928373"/>
                  <a:pt x="7799295" y="1918447"/>
                </a:cubicBezTo>
                <a:cubicBezTo>
                  <a:pt x="7799276" y="1918439"/>
                  <a:pt x="7664834" y="1873627"/>
                  <a:pt x="7637930" y="1864659"/>
                </a:cubicBezTo>
                <a:cubicBezTo>
                  <a:pt x="7620001" y="1858682"/>
                  <a:pt x="7601046" y="1855181"/>
                  <a:pt x="7584142" y="1846729"/>
                </a:cubicBezTo>
                <a:cubicBezTo>
                  <a:pt x="7560236" y="1834776"/>
                  <a:pt x="7538210" y="1817902"/>
                  <a:pt x="7512424" y="1810870"/>
                </a:cubicBezTo>
                <a:cubicBezTo>
                  <a:pt x="7471653" y="1799751"/>
                  <a:pt x="7428753" y="1798917"/>
                  <a:pt x="7386918" y="1792941"/>
                </a:cubicBezTo>
                <a:cubicBezTo>
                  <a:pt x="7351059" y="1780988"/>
                  <a:pt x="7316406" y="1764495"/>
                  <a:pt x="7279342" y="1757082"/>
                </a:cubicBezTo>
                <a:cubicBezTo>
                  <a:pt x="7208226" y="1742859"/>
                  <a:pt x="7111136" y="1724920"/>
                  <a:pt x="7046259" y="1703294"/>
                </a:cubicBezTo>
                <a:lnTo>
                  <a:pt x="6938683" y="1667435"/>
                </a:lnTo>
                <a:cubicBezTo>
                  <a:pt x="6920754" y="1661459"/>
                  <a:pt x="6903700" y="1651387"/>
                  <a:pt x="6884895" y="1649506"/>
                </a:cubicBezTo>
                <a:cubicBezTo>
                  <a:pt x="6825130" y="1643529"/>
                  <a:pt x="6765136" y="1639514"/>
                  <a:pt x="6705600" y="1631576"/>
                </a:cubicBezTo>
                <a:cubicBezTo>
                  <a:pt x="6675393" y="1627548"/>
                  <a:pt x="6646387" y="1615208"/>
                  <a:pt x="6615953" y="1613647"/>
                </a:cubicBezTo>
                <a:cubicBezTo>
                  <a:pt x="6412932" y="1603236"/>
                  <a:pt x="6209553" y="1601694"/>
                  <a:pt x="6006353" y="1595718"/>
                </a:cubicBezTo>
                <a:cubicBezTo>
                  <a:pt x="5960935" y="1591933"/>
                  <a:pt x="5671194" y="1568980"/>
                  <a:pt x="5611906" y="1559859"/>
                </a:cubicBezTo>
                <a:cubicBezTo>
                  <a:pt x="5593227" y="1556985"/>
                  <a:pt x="5576650" y="1545635"/>
                  <a:pt x="5558118" y="1541929"/>
                </a:cubicBezTo>
                <a:cubicBezTo>
                  <a:pt x="5462182" y="1522742"/>
                  <a:pt x="5348128" y="1517921"/>
                  <a:pt x="5253318" y="1506070"/>
                </a:cubicBezTo>
                <a:cubicBezTo>
                  <a:pt x="5217245" y="1501561"/>
                  <a:pt x="5181970" y="1491160"/>
                  <a:pt x="5145742" y="1488141"/>
                </a:cubicBezTo>
                <a:cubicBezTo>
                  <a:pt x="5038372" y="1479194"/>
                  <a:pt x="4930481" y="1477888"/>
                  <a:pt x="4823012" y="1470212"/>
                </a:cubicBezTo>
                <a:cubicBezTo>
                  <a:pt x="4763102" y="1465933"/>
                  <a:pt x="4703638" y="1456414"/>
                  <a:pt x="4643718" y="1452282"/>
                </a:cubicBezTo>
                <a:cubicBezTo>
                  <a:pt x="4530277" y="1444458"/>
                  <a:pt x="4416612" y="1440329"/>
                  <a:pt x="4303059" y="1434353"/>
                </a:cubicBezTo>
                <a:lnTo>
                  <a:pt x="4177553" y="1416423"/>
                </a:lnTo>
                <a:lnTo>
                  <a:pt x="4034118" y="1398494"/>
                </a:lnTo>
                <a:cubicBezTo>
                  <a:pt x="3998130" y="1393353"/>
                  <a:pt x="3962473" y="1386093"/>
                  <a:pt x="3926542" y="1380565"/>
                </a:cubicBezTo>
                <a:cubicBezTo>
                  <a:pt x="3884773" y="1374139"/>
                  <a:pt x="3842653" y="1369979"/>
                  <a:pt x="3801036" y="1362635"/>
                </a:cubicBezTo>
                <a:cubicBezTo>
                  <a:pt x="3741015" y="1352043"/>
                  <a:pt x="3681507" y="1338729"/>
                  <a:pt x="3621742" y="1326776"/>
                </a:cubicBezTo>
                <a:cubicBezTo>
                  <a:pt x="3591860" y="1320800"/>
                  <a:pt x="3562383" y="1312212"/>
                  <a:pt x="3532095" y="1308847"/>
                </a:cubicBezTo>
                <a:lnTo>
                  <a:pt x="3370730" y="1290918"/>
                </a:lnTo>
                <a:cubicBezTo>
                  <a:pt x="3328796" y="1285676"/>
                  <a:pt x="3287195" y="1277926"/>
                  <a:pt x="3245224" y="1272988"/>
                </a:cubicBezTo>
                <a:cubicBezTo>
                  <a:pt x="3151273" y="1261935"/>
                  <a:pt x="3018602" y="1253147"/>
                  <a:pt x="2922495" y="1237129"/>
                </a:cubicBezTo>
                <a:cubicBezTo>
                  <a:pt x="2771189" y="1211911"/>
                  <a:pt x="2940468" y="1220997"/>
                  <a:pt x="2743200" y="1201270"/>
                </a:cubicBezTo>
                <a:cubicBezTo>
                  <a:pt x="2659733" y="1192923"/>
                  <a:pt x="2575859" y="1189317"/>
                  <a:pt x="2492189" y="1183341"/>
                </a:cubicBezTo>
                <a:cubicBezTo>
                  <a:pt x="2468283" y="1177365"/>
                  <a:pt x="2444691" y="1169953"/>
                  <a:pt x="2420471" y="1165412"/>
                </a:cubicBezTo>
                <a:cubicBezTo>
                  <a:pt x="2349009" y="1152013"/>
                  <a:pt x="2275854" y="1147187"/>
                  <a:pt x="2205318" y="1129553"/>
                </a:cubicBezTo>
                <a:lnTo>
                  <a:pt x="1990165" y="1075765"/>
                </a:lnTo>
                <a:cubicBezTo>
                  <a:pt x="1881783" y="1048670"/>
                  <a:pt x="1941815" y="1065624"/>
                  <a:pt x="1810871" y="1021976"/>
                </a:cubicBezTo>
                <a:cubicBezTo>
                  <a:pt x="1792942" y="1016000"/>
                  <a:pt x="1773987" y="1012499"/>
                  <a:pt x="1757083" y="1004047"/>
                </a:cubicBezTo>
                <a:lnTo>
                  <a:pt x="1613647" y="932329"/>
                </a:lnTo>
                <a:cubicBezTo>
                  <a:pt x="1589741" y="920376"/>
                  <a:pt x="1564169" y="911296"/>
                  <a:pt x="1541930" y="896470"/>
                </a:cubicBezTo>
                <a:lnTo>
                  <a:pt x="1434353" y="824753"/>
                </a:lnTo>
                <a:lnTo>
                  <a:pt x="1380565" y="788894"/>
                </a:lnTo>
                <a:cubicBezTo>
                  <a:pt x="1294782" y="660220"/>
                  <a:pt x="1339321" y="711792"/>
                  <a:pt x="1255059" y="627529"/>
                </a:cubicBezTo>
                <a:cubicBezTo>
                  <a:pt x="1220770" y="524661"/>
                  <a:pt x="1261685" y="620680"/>
                  <a:pt x="1183342" y="519953"/>
                </a:cubicBezTo>
                <a:cubicBezTo>
                  <a:pt x="1143152" y="468280"/>
                  <a:pt x="1071900" y="327418"/>
                  <a:pt x="1004047" y="304800"/>
                </a:cubicBezTo>
                <a:cubicBezTo>
                  <a:pt x="986118" y="298823"/>
                  <a:pt x="968431" y="292062"/>
                  <a:pt x="950259" y="286870"/>
                </a:cubicBezTo>
                <a:cubicBezTo>
                  <a:pt x="792632" y="241833"/>
                  <a:pt x="953747" y="294009"/>
                  <a:pt x="824753" y="251012"/>
                </a:cubicBezTo>
                <a:cubicBezTo>
                  <a:pt x="780165" y="221287"/>
                  <a:pt x="751243" y="198792"/>
                  <a:pt x="699247" y="179294"/>
                </a:cubicBezTo>
                <a:cubicBezTo>
                  <a:pt x="577922" y="133797"/>
                  <a:pt x="674892" y="186786"/>
                  <a:pt x="573742" y="143435"/>
                </a:cubicBezTo>
                <a:cubicBezTo>
                  <a:pt x="549175" y="132906"/>
                  <a:pt x="528294" y="112502"/>
                  <a:pt x="502024" y="107576"/>
                </a:cubicBezTo>
                <a:cubicBezTo>
                  <a:pt x="431290" y="94314"/>
                  <a:pt x="358589" y="95623"/>
                  <a:pt x="286871" y="89647"/>
                </a:cubicBezTo>
                <a:lnTo>
                  <a:pt x="179295" y="53788"/>
                </a:lnTo>
                <a:cubicBezTo>
                  <a:pt x="161365" y="47811"/>
                  <a:pt x="143841" y="40443"/>
                  <a:pt x="125506" y="35859"/>
                </a:cubicBezTo>
                <a:cubicBezTo>
                  <a:pt x="101600" y="29882"/>
                  <a:pt x="77482" y="24699"/>
                  <a:pt x="53789" y="17929"/>
                </a:cubicBezTo>
                <a:cubicBezTo>
                  <a:pt x="35617" y="12737"/>
                  <a:pt x="0" y="0"/>
                  <a:pt x="0" y="0"/>
                </a:cubicBezTo>
              </a:path>
            </a:pathLst>
          </a:custGeom>
          <a:noFill/>
          <a:ln w="76200" cap="flat">
            <a:solidFill>
              <a:srgbClr val="0070C0"/>
            </a:solidFill>
            <a:prstDash val="sysDash"/>
            <a:miter lim="400000"/>
            <a:headEnd type="none" w="med" len="med"/>
            <a:tailEnd type="arrow" w="med" len="me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3" nodeType="afterEffect">
                                  <p:stCondLst>
                                    <p:cond delay="0"/>
                                  </p:stCondLst>
                                  <p:iterate>
                                    <p:tmAbs val="0"/>
                                  </p:iterate>
                                  <p:childTnLst>
                                    <p:set>
                                      <p:cBhvr>
                                        <p:cTn id="9" fill="hold"/>
                                        <p:tgtEl>
                                          <p:spTgt spid="44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5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1" animBg="1" advAuto="0"/>
      <p:bldP spid="445" grpId="3" animBg="1" advAuto="0"/>
      <p:bldP spid="75" grpId="0" animBg="1"/>
      <p:bldP spid="7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5" name="成组"/>
          <p:cNvGrpSpPr/>
          <p:nvPr/>
        </p:nvGrpSpPr>
        <p:grpSpPr>
          <a:xfrm>
            <a:off x="1230031" y="2769671"/>
            <a:ext cx="11624499" cy="7898580"/>
            <a:chOff x="0" y="0"/>
            <a:chExt cx="11624497" cy="7898579"/>
          </a:xfrm>
        </p:grpSpPr>
        <p:sp>
          <p:nvSpPr>
            <p:cNvPr id="527" name="线条"/>
            <p:cNvSpPr/>
            <p:nvPr/>
          </p:nvSpPr>
          <p:spPr>
            <a:xfrm flipH="1" flipV="1">
              <a:off x="0" y="497155"/>
              <a:ext cx="969010" cy="77674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8" name="线条"/>
            <p:cNvSpPr/>
            <p:nvPr/>
          </p:nvSpPr>
          <p:spPr>
            <a:xfrm flipV="1">
              <a:off x="2082954"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9" name="线条"/>
            <p:cNvSpPr/>
            <p:nvPr/>
          </p:nvSpPr>
          <p:spPr>
            <a:xfrm flipV="1">
              <a:off x="10257349"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0" name="线条"/>
            <p:cNvSpPr/>
            <p:nvPr/>
          </p:nvSpPr>
          <p:spPr>
            <a:xfrm flipV="1">
              <a:off x="10763942" y="673830"/>
              <a:ext cx="860556" cy="42339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1" name="线条"/>
            <p:cNvSpPr/>
            <p:nvPr/>
          </p:nvSpPr>
          <p:spPr>
            <a:xfrm>
              <a:off x="7550514" y="7120589"/>
              <a:ext cx="777991"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2" name="线条"/>
            <p:cNvSpPr/>
            <p:nvPr/>
          </p:nvSpPr>
          <p:spPr>
            <a:xfrm flipH="1">
              <a:off x="6581159" y="7120589"/>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3" name="线条"/>
            <p:cNvSpPr/>
            <p:nvPr/>
          </p:nvSpPr>
          <p:spPr>
            <a:xfrm flipH="1">
              <a:off x="3696713" y="6614932"/>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4" name="线条"/>
            <p:cNvSpPr/>
            <p:nvPr/>
          </p:nvSpPr>
          <p:spPr>
            <a:xfrm flipH="1" flipV="1">
              <a:off x="2733369" y="6111470"/>
              <a:ext cx="921386" cy="305633"/>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59" name="成组"/>
          <p:cNvGrpSpPr/>
          <p:nvPr/>
        </p:nvGrpSpPr>
        <p:grpSpPr>
          <a:xfrm>
            <a:off x="215674" y="8707466"/>
            <a:ext cx="3177650" cy="1986019"/>
            <a:chOff x="0" y="0"/>
            <a:chExt cx="3177648" cy="1986018"/>
          </a:xfrm>
        </p:grpSpPr>
        <p:sp>
          <p:nvSpPr>
            <p:cNvPr id="536" name="线条"/>
            <p:cNvSpPr/>
            <p:nvPr/>
          </p:nvSpPr>
          <p:spPr>
            <a:xfrm flipH="1" flipV="1">
              <a:off x="2324919" y="204210"/>
              <a:ext cx="390695" cy="507760"/>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537" name="线条"/>
            <p:cNvSpPr/>
            <p:nvPr/>
          </p:nvSpPr>
          <p:spPr>
            <a:xfrm flipV="1">
              <a:off x="2787207" y="76470"/>
              <a:ext cx="191361" cy="611414"/>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538" name="线条"/>
            <p:cNvSpPr/>
            <p:nvPr/>
          </p:nvSpPr>
          <p:spPr>
            <a:xfrm flipH="1" flipV="1">
              <a:off x="334291" y="57519"/>
              <a:ext cx="693682" cy="133012"/>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9" name="线条"/>
            <p:cNvSpPr/>
            <p:nvPr/>
          </p:nvSpPr>
          <p:spPr>
            <a:xfrm flipH="1" flipV="1">
              <a:off x="230472" y="113166"/>
              <a:ext cx="263121" cy="475867"/>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0" name="线条"/>
            <p:cNvSpPr/>
            <p:nvPr/>
          </p:nvSpPr>
          <p:spPr>
            <a:xfrm flipV="1">
              <a:off x="549239" y="200707"/>
              <a:ext cx="526242" cy="443973"/>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1" name="线条"/>
            <p:cNvSpPr/>
            <p:nvPr/>
          </p:nvSpPr>
          <p:spPr>
            <a:xfrm>
              <a:off x="967578" y="1165473"/>
              <a:ext cx="167441" cy="568644"/>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542" name="线条"/>
            <p:cNvSpPr/>
            <p:nvPr/>
          </p:nvSpPr>
          <p:spPr>
            <a:xfrm flipH="1">
              <a:off x="1956106" y="1284907"/>
              <a:ext cx="223255" cy="656350"/>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3" name="线条"/>
            <p:cNvSpPr/>
            <p:nvPr/>
          </p:nvSpPr>
          <p:spPr>
            <a:xfrm flipH="1" flipV="1">
              <a:off x="1198472" y="1777911"/>
              <a:ext cx="677736" cy="139362"/>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544" name="线条"/>
            <p:cNvSpPr/>
            <p:nvPr/>
          </p:nvSpPr>
          <p:spPr>
            <a:xfrm flipH="1" flipV="1">
              <a:off x="1177133" y="1171771"/>
              <a:ext cx="855726" cy="13938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5" name="线条"/>
            <p:cNvSpPr/>
            <p:nvPr/>
          </p:nvSpPr>
          <p:spPr>
            <a:xfrm flipH="1">
              <a:off x="1272648" y="1350852"/>
              <a:ext cx="791938" cy="36294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6" name="线条"/>
            <p:cNvSpPr/>
            <p:nvPr/>
          </p:nvSpPr>
          <p:spPr>
            <a:xfrm flipH="1" flipV="1">
              <a:off x="634638" y="602399"/>
              <a:ext cx="382722" cy="579520"/>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7" name="线条"/>
            <p:cNvSpPr/>
            <p:nvPr/>
          </p:nvSpPr>
          <p:spPr>
            <a:xfrm flipH="1" flipV="1">
              <a:off x="1323152" y="139779"/>
              <a:ext cx="693682" cy="133013"/>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8" name="线条"/>
            <p:cNvSpPr/>
            <p:nvPr/>
          </p:nvSpPr>
          <p:spPr>
            <a:xfrm flipH="1">
              <a:off x="2072481" y="703185"/>
              <a:ext cx="709628" cy="624457"/>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9" name="矩形"/>
            <p:cNvSpPr/>
            <p:nvPr/>
          </p:nvSpPr>
          <p:spPr>
            <a:xfrm>
              <a:off x="0" y="0"/>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50" name="矩形"/>
            <p:cNvSpPr/>
            <p:nvPr/>
          </p:nvSpPr>
          <p:spPr>
            <a:xfrm>
              <a:off x="900821" y="96964"/>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51" name="矩形"/>
            <p:cNvSpPr/>
            <p:nvPr/>
          </p:nvSpPr>
          <p:spPr>
            <a:xfrm>
              <a:off x="297765" y="568691"/>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52" name="矩形"/>
            <p:cNvSpPr/>
            <p:nvPr/>
          </p:nvSpPr>
          <p:spPr>
            <a:xfrm>
              <a:off x="1897323" y="176698"/>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53" name="矩形"/>
            <p:cNvSpPr/>
            <p:nvPr/>
          </p:nvSpPr>
          <p:spPr>
            <a:xfrm>
              <a:off x="2558945" y="624504"/>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54" name="矩形"/>
            <p:cNvSpPr/>
            <p:nvPr/>
          </p:nvSpPr>
          <p:spPr>
            <a:xfrm>
              <a:off x="2678545" y="0"/>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55" name="矩形"/>
            <p:cNvSpPr/>
            <p:nvPr/>
          </p:nvSpPr>
          <p:spPr>
            <a:xfrm>
              <a:off x="708963" y="1086118"/>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56" name="矩形"/>
            <p:cNvSpPr/>
            <p:nvPr/>
          </p:nvSpPr>
          <p:spPr>
            <a:xfrm>
              <a:off x="1897323" y="1235702"/>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57" name="矩形"/>
            <p:cNvSpPr/>
            <p:nvPr/>
          </p:nvSpPr>
          <p:spPr>
            <a:xfrm>
              <a:off x="900821" y="1674235"/>
              <a:ext cx="499104" cy="13912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58" name="矩形"/>
            <p:cNvSpPr/>
            <p:nvPr/>
          </p:nvSpPr>
          <p:spPr>
            <a:xfrm>
              <a:off x="1697990" y="1846899"/>
              <a:ext cx="499103" cy="13912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563" name="成组"/>
          <p:cNvGrpSpPr/>
          <p:nvPr/>
        </p:nvGrpSpPr>
        <p:grpSpPr>
          <a:xfrm>
            <a:off x="25400" y="7607300"/>
            <a:ext cx="4867948" cy="3556000"/>
            <a:chOff x="0" y="0"/>
            <a:chExt cx="4867947" cy="3556000"/>
          </a:xfrm>
        </p:grpSpPr>
        <p:sp>
          <p:nvSpPr>
            <p:cNvPr id="560" name="圆形"/>
            <p:cNvSpPr/>
            <p:nvPr/>
          </p:nvSpPr>
          <p:spPr>
            <a:xfrm>
              <a:off x="0" y="0"/>
              <a:ext cx="3556000" cy="3556000"/>
            </a:xfrm>
            <a:prstGeom prst="ellipse">
              <a:avLst/>
            </a:prstGeom>
            <a:solidFill>
              <a:srgbClr val="FFFFFF">
                <a:alpha val="44845"/>
              </a:srgbClr>
            </a:solid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solidFill>
                    <a:srgbClr val="FFFFFF"/>
                  </a:solidFill>
                </a:defRPr>
              </a:pPr>
              <a:endParaRPr/>
            </a:p>
          </p:txBody>
        </p:sp>
        <p:sp>
          <p:nvSpPr>
            <p:cNvPr id="561" name="线条"/>
            <p:cNvSpPr/>
            <p:nvPr/>
          </p:nvSpPr>
          <p:spPr>
            <a:xfrm>
              <a:off x="2802999" y="311656"/>
              <a:ext cx="2054694" cy="1165829"/>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sp>
          <p:nvSpPr>
            <p:cNvPr id="562" name="线条"/>
            <p:cNvSpPr/>
            <p:nvPr/>
          </p:nvSpPr>
          <p:spPr>
            <a:xfrm flipV="1">
              <a:off x="2932174" y="1867089"/>
              <a:ext cx="1935774" cy="1273263"/>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grpSp>
      <p:sp>
        <p:nvSpPr>
          <p:cNvPr id="564" name="Traditional WAN approach: MPLS"/>
          <p:cNvSpPr txBox="1">
            <a:spLocks noGrp="1"/>
          </p:cNvSpPr>
          <p:nvPr>
            <p:ph type="title"/>
          </p:nvPr>
        </p:nvSpPr>
        <p:spPr>
          <a:prstGeom prst="rect">
            <a:avLst/>
          </a:prstGeom>
        </p:spPr>
        <p:txBody>
          <a:bodyPr/>
          <a:lstStyle/>
          <a:p>
            <a:r>
              <a:t>Traditional WAN approach: MPLS</a:t>
            </a:r>
          </a:p>
        </p:txBody>
      </p:sp>
      <p:grpSp>
        <p:nvGrpSpPr>
          <p:cNvPr id="588" name="成组"/>
          <p:cNvGrpSpPr/>
          <p:nvPr/>
        </p:nvGrpSpPr>
        <p:grpSpPr>
          <a:xfrm>
            <a:off x="1961339" y="3671049"/>
            <a:ext cx="10198304" cy="6373902"/>
            <a:chOff x="0" y="0"/>
            <a:chExt cx="10198303" cy="6373901"/>
          </a:xfrm>
        </p:grpSpPr>
        <p:sp>
          <p:nvSpPr>
            <p:cNvPr id="565" name="线条"/>
            <p:cNvSpPr/>
            <p:nvPr/>
          </p:nvSpPr>
          <p:spPr>
            <a:xfrm flipH="1" flipV="1">
              <a:off x="7461567" y="655390"/>
              <a:ext cx="1253890" cy="1629596"/>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566" name="线条"/>
            <p:cNvSpPr/>
            <p:nvPr/>
          </p:nvSpPr>
          <p:spPr>
            <a:xfrm flipV="1">
              <a:off x="8945228" y="245424"/>
              <a:ext cx="614150" cy="1962260"/>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567" name="线条"/>
            <p:cNvSpPr/>
            <p:nvPr/>
          </p:nvSpPr>
          <p:spPr>
            <a:xfrm flipH="1" flipV="1">
              <a:off x="1072871" y="184601"/>
              <a:ext cx="2226293" cy="42688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8" name="线条"/>
            <p:cNvSpPr/>
            <p:nvPr/>
          </p:nvSpPr>
          <p:spPr>
            <a:xfrm flipH="1" flipV="1">
              <a:off x="739674" y="363195"/>
              <a:ext cx="844457" cy="1527238"/>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9" name="线条"/>
            <p:cNvSpPr/>
            <p:nvPr/>
          </p:nvSpPr>
          <p:spPr>
            <a:xfrm flipV="1">
              <a:off x="1762723" y="644147"/>
              <a:ext cx="1688911" cy="1424879"/>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0" name="线条"/>
            <p:cNvSpPr/>
            <p:nvPr/>
          </p:nvSpPr>
          <p:spPr>
            <a:xfrm>
              <a:off x="3105333" y="3740456"/>
              <a:ext cx="537382" cy="1824995"/>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571" name="线条"/>
            <p:cNvSpPr/>
            <p:nvPr/>
          </p:nvSpPr>
          <p:spPr>
            <a:xfrm flipH="1">
              <a:off x="6277904" y="4123765"/>
              <a:ext cx="716509" cy="210648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2" name="线条"/>
            <p:cNvSpPr/>
            <p:nvPr/>
          </p:nvSpPr>
          <p:spPr>
            <a:xfrm flipH="1" flipV="1">
              <a:off x="3846363" y="5706005"/>
              <a:ext cx="2175114" cy="447267"/>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573" name="线条"/>
            <p:cNvSpPr/>
            <p:nvPr/>
          </p:nvSpPr>
          <p:spPr>
            <a:xfrm flipH="1" flipV="1">
              <a:off x="3777878" y="3760667"/>
              <a:ext cx="2746352" cy="44732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4" name="线条"/>
            <p:cNvSpPr/>
            <p:nvPr/>
          </p:nvSpPr>
          <p:spPr>
            <a:xfrm flipH="1">
              <a:off x="4084420" y="4335407"/>
              <a:ext cx="2541636" cy="1164816"/>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5" name="线条"/>
            <p:cNvSpPr/>
            <p:nvPr/>
          </p:nvSpPr>
          <p:spPr>
            <a:xfrm flipH="1" flipV="1">
              <a:off x="2036801" y="1933333"/>
              <a:ext cx="1228300" cy="1859902"/>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6" name="线条"/>
            <p:cNvSpPr/>
            <p:nvPr/>
          </p:nvSpPr>
          <p:spPr>
            <a:xfrm flipH="1" flipV="1">
              <a:off x="4246509" y="448606"/>
              <a:ext cx="2226293" cy="42688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7" name="线条"/>
            <p:cNvSpPr/>
            <p:nvPr/>
          </p:nvSpPr>
          <p:spPr>
            <a:xfrm flipH="1">
              <a:off x="6651393" y="2256795"/>
              <a:ext cx="2277472" cy="2004122"/>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8" name="矩形"/>
            <p:cNvSpPr/>
            <p:nvPr/>
          </p:nvSpPr>
          <p:spPr>
            <a:xfrm>
              <a:off x="0" y="0"/>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79" name="矩形"/>
            <p:cNvSpPr/>
            <p:nvPr/>
          </p:nvSpPr>
          <p:spPr>
            <a:xfrm>
              <a:off x="2891086" y="311197"/>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80" name="矩形"/>
            <p:cNvSpPr/>
            <p:nvPr/>
          </p:nvSpPr>
          <p:spPr>
            <a:xfrm>
              <a:off x="955643" y="1825149"/>
              <a:ext cx="1601813"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81" name="矩形"/>
            <p:cNvSpPr/>
            <p:nvPr/>
          </p:nvSpPr>
          <p:spPr>
            <a:xfrm>
              <a:off x="6089246" y="567092"/>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82" name="矩形"/>
            <p:cNvSpPr/>
            <p:nvPr/>
          </p:nvSpPr>
          <p:spPr>
            <a:xfrm>
              <a:off x="8212647" y="2004276"/>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83" name="矩形"/>
            <p:cNvSpPr/>
            <p:nvPr/>
          </p:nvSpPr>
          <p:spPr>
            <a:xfrm>
              <a:off x="8596490" y="0"/>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84" name="矩形"/>
            <p:cNvSpPr/>
            <p:nvPr/>
          </p:nvSpPr>
          <p:spPr>
            <a:xfrm>
              <a:off x="2275337" y="3485775"/>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85" name="矩形"/>
            <p:cNvSpPr/>
            <p:nvPr/>
          </p:nvSpPr>
          <p:spPr>
            <a:xfrm>
              <a:off x="6089246" y="396584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86" name="矩形"/>
            <p:cNvSpPr/>
            <p:nvPr/>
          </p:nvSpPr>
          <p:spPr>
            <a:xfrm>
              <a:off x="2891086" y="5373272"/>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587" name="矩形"/>
            <p:cNvSpPr/>
            <p:nvPr/>
          </p:nvSpPr>
          <p:spPr>
            <a:xfrm>
              <a:off x="5449508" y="592741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591" name="成组"/>
          <p:cNvGrpSpPr/>
          <p:nvPr/>
        </p:nvGrpSpPr>
        <p:grpSpPr>
          <a:xfrm>
            <a:off x="13185033" y="4249801"/>
            <a:ext cx="9395564" cy="800101"/>
            <a:chOff x="0" y="0"/>
            <a:chExt cx="9395562" cy="800100"/>
          </a:xfrm>
        </p:grpSpPr>
        <p:sp>
          <p:nvSpPr>
            <p:cNvPr id="589" name="Link-state protocol (OSPF / IS-IS)"/>
            <p:cNvSpPr txBox="1"/>
            <p:nvPr/>
          </p:nvSpPr>
          <p:spPr>
            <a:xfrm>
              <a:off x="1036481" y="0"/>
              <a:ext cx="8359082"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t>Link-state protocol (OSPF / IS-IS)</a:t>
              </a:r>
            </a:p>
          </p:txBody>
        </p:sp>
        <p:sp>
          <p:nvSpPr>
            <p:cNvPr id="590" name="1"/>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grpSp>
        <p:nvGrpSpPr>
          <p:cNvPr id="594" name="成组"/>
          <p:cNvGrpSpPr/>
          <p:nvPr/>
        </p:nvGrpSpPr>
        <p:grpSpPr>
          <a:xfrm>
            <a:off x="13185032" y="5515584"/>
            <a:ext cx="10087343" cy="800101"/>
            <a:chOff x="0" y="0"/>
            <a:chExt cx="9815006" cy="800100"/>
          </a:xfrm>
        </p:grpSpPr>
        <p:sp>
          <p:nvSpPr>
            <p:cNvPr id="592" name="Also flood available bandwidth info"/>
            <p:cNvSpPr txBox="1"/>
            <p:nvPr/>
          </p:nvSpPr>
          <p:spPr>
            <a:xfrm>
              <a:off x="1038965" y="0"/>
              <a:ext cx="8776042"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Also flood available bandwidth info</a:t>
              </a:r>
            </a:p>
          </p:txBody>
        </p:sp>
        <p:sp>
          <p:nvSpPr>
            <p:cNvPr id="593" name="2"/>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2</a:t>
              </a:r>
            </a:p>
          </p:txBody>
        </p:sp>
      </p:grpSp>
      <p:sp>
        <p:nvSpPr>
          <p:cNvPr id="595" name="矩形"/>
          <p:cNvSpPr/>
          <p:nvPr/>
        </p:nvSpPr>
        <p:spPr>
          <a:xfrm>
            <a:off x="-81843" y="2715883"/>
            <a:ext cx="12936373" cy="8463356"/>
          </a:xfrm>
          <a:prstGeom prst="rect">
            <a:avLst/>
          </a:prstGeom>
          <a:solidFill>
            <a:srgbClr val="FFFFFF">
              <a:alpha val="78952"/>
            </a:srgbClr>
          </a:solidFill>
          <a:ln w="12700">
            <a:miter lim="400000"/>
          </a:ln>
        </p:spPr>
        <p:txBody>
          <a:bodyPr lIns="71437" tIns="71437" rIns="71437" bIns="71437" anchor="ctr"/>
          <a:lstStyle/>
          <a:p>
            <a:pPr>
              <a:defRPr sz="3200">
                <a:solidFill>
                  <a:srgbClr val="FFFFFF"/>
                </a:solidFill>
              </a:defRPr>
            </a:pPr>
            <a:endParaRPr/>
          </a:p>
        </p:txBody>
      </p:sp>
      <p:grpSp>
        <p:nvGrpSpPr>
          <p:cNvPr id="598" name="成组"/>
          <p:cNvGrpSpPr/>
          <p:nvPr/>
        </p:nvGrpSpPr>
        <p:grpSpPr>
          <a:xfrm>
            <a:off x="13185033" y="6781366"/>
            <a:ext cx="9891942" cy="800101"/>
            <a:chOff x="0" y="0"/>
            <a:chExt cx="9559670" cy="800100"/>
          </a:xfrm>
        </p:grpSpPr>
        <p:sp>
          <p:nvSpPr>
            <p:cNvPr id="596" name="Fulfill tunnel provisioning requests"/>
            <p:cNvSpPr txBox="1"/>
            <p:nvPr/>
          </p:nvSpPr>
          <p:spPr>
            <a:xfrm>
              <a:off x="1038966" y="0"/>
              <a:ext cx="8520705"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Fulfill tunnel provisioning requests</a:t>
              </a:r>
            </a:p>
          </p:txBody>
        </p:sp>
        <p:sp>
          <p:nvSpPr>
            <p:cNvPr id="597" name="3"/>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3</a:t>
              </a:r>
            </a:p>
          </p:txBody>
        </p:sp>
      </p:grpSp>
      <p:sp>
        <p:nvSpPr>
          <p:cNvPr id="599" name="线条"/>
          <p:cNvSpPr/>
          <p:nvPr/>
        </p:nvSpPr>
        <p:spPr>
          <a:xfrm>
            <a:off x="1307025" y="3166910"/>
            <a:ext cx="4269550" cy="7123451"/>
          </a:xfrm>
          <a:custGeom>
            <a:avLst/>
            <a:gdLst/>
            <a:ahLst/>
            <a:cxnLst>
              <a:cxn ang="0">
                <a:pos x="wd2" y="hd2"/>
              </a:cxn>
              <a:cxn ang="5400000">
                <a:pos x="wd2" y="hd2"/>
              </a:cxn>
              <a:cxn ang="10800000">
                <a:pos x="wd2" y="hd2"/>
              </a:cxn>
              <a:cxn ang="16200000">
                <a:pos x="wd2" y="hd2"/>
              </a:cxn>
            </a:cxnLst>
            <a:rect l="0" t="0" r="r" b="b"/>
            <a:pathLst>
              <a:path w="20573" h="21600" extrusionOk="0">
                <a:moveTo>
                  <a:pt x="17932" y="21600"/>
                </a:moveTo>
                <a:cubicBezTo>
                  <a:pt x="17932" y="21600"/>
                  <a:pt x="18188" y="19130"/>
                  <a:pt x="19981" y="17745"/>
                </a:cubicBezTo>
                <a:cubicBezTo>
                  <a:pt x="21413" y="16638"/>
                  <a:pt x="19924" y="14661"/>
                  <a:pt x="18921" y="13683"/>
                </a:cubicBezTo>
                <a:cubicBezTo>
                  <a:pt x="15796" y="10949"/>
                  <a:pt x="14525" y="8842"/>
                  <a:pt x="12971" y="7939"/>
                </a:cubicBezTo>
                <a:cubicBezTo>
                  <a:pt x="10716" y="6629"/>
                  <a:pt x="8501" y="3757"/>
                  <a:pt x="7360" y="2698"/>
                </a:cubicBezTo>
                <a:cubicBezTo>
                  <a:pt x="5596" y="1062"/>
                  <a:pt x="-187" y="653"/>
                  <a:pt x="5" y="0"/>
                </a:cubicBezTo>
              </a:path>
            </a:pathLst>
          </a:custGeom>
          <a:ln w="114300">
            <a:solidFill>
              <a:schemeClr val="accent5"/>
            </a:solidFill>
            <a:miter lim="400000"/>
            <a:tailEnd type="arrow"/>
          </a:ln>
        </p:spPr>
        <p:txBody>
          <a:bodyPr lIns="71437" tIns="71437" rIns="71437" bIns="71437" anchor="ctr"/>
          <a:lstStyle/>
          <a:p>
            <a:pPr>
              <a:defRPr sz="3200"/>
            </a:pPr>
            <a:endParaRPr/>
          </a:p>
        </p:txBody>
      </p:sp>
      <p:grpSp>
        <p:nvGrpSpPr>
          <p:cNvPr id="604" name="成组"/>
          <p:cNvGrpSpPr/>
          <p:nvPr/>
        </p:nvGrpSpPr>
        <p:grpSpPr>
          <a:xfrm>
            <a:off x="25400" y="7607300"/>
            <a:ext cx="4867948" cy="3556000"/>
            <a:chOff x="0" y="0"/>
            <a:chExt cx="4867947" cy="3556000"/>
          </a:xfrm>
        </p:grpSpPr>
        <p:sp>
          <p:nvSpPr>
            <p:cNvPr id="601" name="圆形"/>
            <p:cNvSpPr/>
            <p:nvPr/>
          </p:nvSpPr>
          <p:spPr>
            <a:xfrm>
              <a:off x="0" y="0"/>
              <a:ext cx="3556000" cy="3556000"/>
            </a:xfrm>
            <a:prstGeom prst="ellips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solidFill>
                    <a:srgbClr val="FFFFFF"/>
                  </a:solidFill>
                </a:defRPr>
              </a:pPr>
              <a:endParaRPr/>
            </a:p>
          </p:txBody>
        </p:sp>
        <p:sp>
          <p:nvSpPr>
            <p:cNvPr id="602" name="线条"/>
            <p:cNvSpPr/>
            <p:nvPr/>
          </p:nvSpPr>
          <p:spPr>
            <a:xfrm>
              <a:off x="2802999" y="311656"/>
              <a:ext cx="2054694" cy="1165829"/>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sp>
          <p:nvSpPr>
            <p:cNvPr id="603" name="线条"/>
            <p:cNvSpPr/>
            <p:nvPr/>
          </p:nvSpPr>
          <p:spPr>
            <a:xfrm flipV="1">
              <a:off x="2932174" y="1867089"/>
              <a:ext cx="1935774" cy="1273263"/>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grpSp>
      <p:grpSp>
        <p:nvGrpSpPr>
          <p:cNvPr id="607" name="成组"/>
          <p:cNvGrpSpPr/>
          <p:nvPr/>
        </p:nvGrpSpPr>
        <p:grpSpPr>
          <a:xfrm>
            <a:off x="13185033" y="8047149"/>
            <a:ext cx="9395565" cy="800101"/>
            <a:chOff x="0" y="0"/>
            <a:chExt cx="9215273" cy="800100"/>
          </a:xfrm>
        </p:grpSpPr>
        <p:sp>
          <p:nvSpPr>
            <p:cNvPr id="605" name="Update network state, flood info"/>
            <p:cNvSpPr txBox="1"/>
            <p:nvPr/>
          </p:nvSpPr>
          <p:spPr>
            <a:xfrm>
              <a:off x="1038873" y="-1"/>
              <a:ext cx="8176401"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t>Update network state, flood info</a:t>
              </a:r>
            </a:p>
          </p:txBody>
        </p:sp>
        <p:sp>
          <p:nvSpPr>
            <p:cNvPr id="606" name="4"/>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4</a:t>
              </a:r>
            </a:p>
          </p:txBody>
        </p:sp>
      </p:grpSp>
      <p:sp>
        <p:nvSpPr>
          <p:cNvPr id="2" name="任意多边形: 形状 1">
            <a:extLst>
              <a:ext uri="{FF2B5EF4-FFF2-40B4-BE49-F238E27FC236}">
                <a16:creationId xmlns:a16="http://schemas.microsoft.com/office/drawing/2014/main" id="{46A14C9F-A671-4F5E-A27B-94E6988CDB49}"/>
              </a:ext>
            </a:extLst>
          </p:cNvPr>
          <p:cNvSpPr/>
          <p:nvPr/>
        </p:nvSpPr>
        <p:spPr>
          <a:xfrm>
            <a:off x="1846729" y="3173506"/>
            <a:ext cx="8301318" cy="7064188"/>
          </a:xfrm>
          <a:custGeom>
            <a:avLst/>
            <a:gdLst>
              <a:gd name="connsiteX0" fmla="*/ 3585883 w 8301318"/>
              <a:gd name="connsiteY0" fmla="*/ 7064188 h 7064188"/>
              <a:gd name="connsiteX1" fmla="*/ 3603812 w 8301318"/>
              <a:gd name="connsiteY1" fmla="*/ 6759388 h 7064188"/>
              <a:gd name="connsiteX2" fmla="*/ 3621742 w 8301318"/>
              <a:gd name="connsiteY2" fmla="*/ 6705600 h 7064188"/>
              <a:gd name="connsiteX3" fmla="*/ 3657600 w 8301318"/>
              <a:gd name="connsiteY3" fmla="*/ 6562165 h 7064188"/>
              <a:gd name="connsiteX4" fmla="*/ 3675530 w 8301318"/>
              <a:gd name="connsiteY4" fmla="*/ 6508376 h 7064188"/>
              <a:gd name="connsiteX5" fmla="*/ 3693459 w 8301318"/>
              <a:gd name="connsiteY5" fmla="*/ 6436659 h 7064188"/>
              <a:gd name="connsiteX6" fmla="*/ 3729318 w 8301318"/>
              <a:gd name="connsiteY6" fmla="*/ 6382870 h 7064188"/>
              <a:gd name="connsiteX7" fmla="*/ 3747247 w 8301318"/>
              <a:gd name="connsiteY7" fmla="*/ 6329082 h 7064188"/>
              <a:gd name="connsiteX8" fmla="*/ 3818965 w 8301318"/>
              <a:gd name="connsiteY8" fmla="*/ 6221506 h 7064188"/>
              <a:gd name="connsiteX9" fmla="*/ 3908612 w 8301318"/>
              <a:gd name="connsiteY9" fmla="*/ 6060141 h 7064188"/>
              <a:gd name="connsiteX10" fmla="*/ 3944471 w 8301318"/>
              <a:gd name="connsiteY10" fmla="*/ 6006353 h 7064188"/>
              <a:gd name="connsiteX11" fmla="*/ 4052047 w 8301318"/>
              <a:gd name="connsiteY11" fmla="*/ 5934635 h 7064188"/>
              <a:gd name="connsiteX12" fmla="*/ 4105836 w 8301318"/>
              <a:gd name="connsiteY12" fmla="*/ 5880847 h 7064188"/>
              <a:gd name="connsiteX13" fmla="*/ 4231342 w 8301318"/>
              <a:gd name="connsiteY13" fmla="*/ 5809129 h 7064188"/>
              <a:gd name="connsiteX14" fmla="*/ 4285130 w 8301318"/>
              <a:gd name="connsiteY14" fmla="*/ 5791200 h 7064188"/>
              <a:gd name="connsiteX15" fmla="*/ 4338918 w 8301318"/>
              <a:gd name="connsiteY15" fmla="*/ 5755341 h 7064188"/>
              <a:gd name="connsiteX16" fmla="*/ 4446495 w 8301318"/>
              <a:gd name="connsiteY16" fmla="*/ 5719482 h 7064188"/>
              <a:gd name="connsiteX17" fmla="*/ 4500283 w 8301318"/>
              <a:gd name="connsiteY17" fmla="*/ 5701553 h 7064188"/>
              <a:gd name="connsiteX18" fmla="*/ 4572000 w 8301318"/>
              <a:gd name="connsiteY18" fmla="*/ 5665694 h 7064188"/>
              <a:gd name="connsiteX19" fmla="*/ 4751295 w 8301318"/>
              <a:gd name="connsiteY19" fmla="*/ 5611906 h 7064188"/>
              <a:gd name="connsiteX20" fmla="*/ 4858871 w 8301318"/>
              <a:gd name="connsiteY20" fmla="*/ 5576047 h 7064188"/>
              <a:gd name="connsiteX21" fmla="*/ 4966447 w 8301318"/>
              <a:gd name="connsiteY21" fmla="*/ 5540188 h 7064188"/>
              <a:gd name="connsiteX22" fmla="*/ 5020236 w 8301318"/>
              <a:gd name="connsiteY22" fmla="*/ 5522259 h 7064188"/>
              <a:gd name="connsiteX23" fmla="*/ 5109883 w 8301318"/>
              <a:gd name="connsiteY23" fmla="*/ 5504329 h 7064188"/>
              <a:gd name="connsiteX24" fmla="*/ 5163671 w 8301318"/>
              <a:gd name="connsiteY24" fmla="*/ 5486400 h 7064188"/>
              <a:gd name="connsiteX25" fmla="*/ 5360895 w 8301318"/>
              <a:gd name="connsiteY25" fmla="*/ 5432612 h 7064188"/>
              <a:gd name="connsiteX26" fmla="*/ 5414683 w 8301318"/>
              <a:gd name="connsiteY26" fmla="*/ 5414682 h 7064188"/>
              <a:gd name="connsiteX27" fmla="*/ 5468471 w 8301318"/>
              <a:gd name="connsiteY27" fmla="*/ 5396753 h 7064188"/>
              <a:gd name="connsiteX28" fmla="*/ 5522259 w 8301318"/>
              <a:gd name="connsiteY28" fmla="*/ 5360894 h 7064188"/>
              <a:gd name="connsiteX29" fmla="*/ 5683624 w 8301318"/>
              <a:gd name="connsiteY29" fmla="*/ 5307106 h 7064188"/>
              <a:gd name="connsiteX30" fmla="*/ 5737412 w 8301318"/>
              <a:gd name="connsiteY30" fmla="*/ 5289176 h 7064188"/>
              <a:gd name="connsiteX31" fmla="*/ 5791200 w 8301318"/>
              <a:gd name="connsiteY31" fmla="*/ 5271247 h 7064188"/>
              <a:gd name="connsiteX32" fmla="*/ 5844989 w 8301318"/>
              <a:gd name="connsiteY32" fmla="*/ 5235388 h 7064188"/>
              <a:gd name="connsiteX33" fmla="*/ 5916706 w 8301318"/>
              <a:gd name="connsiteY33" fmla="*/ 5181600 h 7064188"/>
              <a:gd name="connsiteX34" fmla="*/ 5988424 w 8301318"/>
              <a:gd name="connsiteY34" fmla="*/ 5163670 h 7064188"/>
              <a:gd name="connsiteX35" fmla="*/ 6042212 w 8301318"/>
              <a:gd name="connsiteY35" fmla="*/ 5145741 h 7064188"/>
              <a:gd name="connsiteX36" fmla="*/ 6203577 w 8301318"/>
              <a:gd name="connsiteY36" fmla="*/ 5056094 h 7064188"/>
              <a:gd name="connsiteX37" fmla="*/ 6257365 w 8301318"/>
              <a:gd name="connsiteY37" fmla="*/ 5020235 h 7064188"/>
              <a:gd name="connsiteX38" fmla="*/ 6400800 w 8301318"/>
              <a:gd name="connsiteY38" fmla="*/ 4966447 h 7064188"/>
              <a:gd name="connsiteX39" fmla="*/ 6472518 w 8301318"/>
              <a:gd name="connsiteY39" fmla="*/ 4912659 h 7064188"/>
              <a:gd name="connsiteX40" fmla="*/ 6526306 w 8301318"/>
              <a:gd name="connsiteY40" fmla="*/ 4894729 h 7064188"/>
              <a:gd name="connsiteX41" fmla="*/ 6651812 w 8301318"/>
              <a:gd name="connsiteY41" fmla="*/ 4840941 h 7064188"/>
              <a:gd name="connsiteX42" fmla="*/ 6759389 w 8301318"/>
              <a:gd name="connsiteY42" fmla="*/ 4787153 h 7064188"/>
              <a:gd name="connsiteX43" fmla="*/ 6866965 w 8301318"/>
              <a:gd name="connsiteY43" fmla="*/ 4733365 h 7064188"/>
              <a:gd name="connsiteX44" fmla="*/ 7028330 w 8301318"/>
              <a:gd name="connsiteY44" fmla="*/ 4625788 h 7064188"/>
              <a:gd name="connsiteX45" fmla="*/ 7082118 w 8301318"/>
              <a:gd name="connsiteY45" fmla="*/ 4589929 h 7064188"/>
              <a:gd name="connsiteX46" fmla="*/ 7135906 w 8301318"/>
              <a:gd name="connsiteY46" fmla="*/ 4554070 h 7064188"/>
              <a:gd name="connsiteX47" fmla="*/ 7279342 w 8301318"/>
              <a:gd name="connsiteY47" fmla="*/ 4428565 h 7064188"/>
              <a:gd name="connsiteX48" fmla="*/ 7404847 w 8301318"/>
              <a:gd name="connsiteY48" fmla="*/ 4303059 h 7064188"/>
              <a:gd name="connsiteX49" fmla="*/ 7440706 w 8301318"/>
              <a:gd name="connsiteY49" fmla="*/ 4249270 h 7064188"/>
              <a:gd name="connsiteX50" fmla="*/ 7512424 w 8301318"/>
              <a:gd name="connsiteY50" fmla="*/ 4195482 h 7064188"/>
              <a:gd name="connsiteX51" fmla="*/ 7566212 w 8301318"/>
              <a:gd name="connsiteY51" fmla="*/ 4141694 h 7064188"/>
              <a:gd name="connsiteX52" fmla="*/ 7620000 w 8301318"/>
              <a:gd name="connsiteY52" fmla="*/ 4105835 h 7064188"/>
              <a:gd name="connsiteX53" fmla="*/ 7673789 w 8301318"/>
              <a:gd name="connsiteY53" fmla="*/ 4034118 h 7064188"/>
              <a:gd name="connsiteX54" fmla="*/ 7727577 w 8301318"/>
              <a:gd name="connsiteY54" fmla="*/ 3980329 h 7064188"/>
              <a:gd name="connsiteX55" fmla="*/ 7781365 w 8301318"/>
              <a:gd name="connsiteY55" fmla="*/ 3908612 h 7064188"/>
              <a:gd name="connsiteX56" fmla="*/ 7835153 w 8301318"/>
              <a:gd name="connsiteY56" fmla="*/ 3854823 h 7064188"/>
              <a:gd name="connsiteX57" fmla="*/ 7906871 w 8301318"/>
              <a:gd name="connsiteY57" fmla="*/ 3729318 h 7064188"/>
              <a:gd name="connsiteX58" fmla="*/ 7996518 w 8301318"/>
              <a:gd name="connsiteY58" fmla="*/ 3621741 h 7064188"/>
              <a:gd name="connsiteX59" fmla="*/ 8014447 w 8301318"/>
              <a:gd name="connsiteY59" fmla="*/ 3567953 h 7064188"/>
              <a:gd name="connsiteX60" fmla="*/ 8086165 w 8301318"/>
              <a:gd name="connsiteY60" fmla="*/ 3424518 h 7064188"/>
              <a:gd name="connsiteX61" fmla="*/ 8104095 w 8301318"/>
              <a:gd name="connsiteY61" fmla="*/ 3334870 h 7064188"/>
              <a:gd name="connsiteX62" fmla="*/ 8175812 w 8301318"/>
              <a:gd name="connsiteY62" fmla="*/ 3209365 h 7064188"/>
              <a:gd name="connsiteX63" fmla="*/ 8211671 w 8301318"/>
              <a:gd name="connsiteY63" fmla="*/ 3065929 h 7064188"/>
              <a:gd name="connsiteX64" fmla="*/ 8229600 w 8301318"/>
              <a:gd name="connsiteY64" fmla="*/ 3012141 h 7064188"/>
              <a:gd name="connsiteX65" fmla="*/ 8265459 w 8301318"/>
              <a:gd name="connsiteY65" fmla="*/ 2958353 h 7064188"/>
              <a:gd name="connsiteX66" fmla="*/ 8283389 w 8301318"/>
              <a:gd name="connsiteY66" fmla="*/ 2886635 h 7064188"/>
              <a:gd name="connsiteX67" fmla="*/ 8301318 w 8301318"/>
              <a:gd name="connsiteY67" fmla="*/ 2832847 h 7064188"/>
              <a:gd name="connsiteX68" fmla="*/ 8283389 w 8301318"/>
              <a:gd name="connsiteY68" fmla="*/ 2366682 h 7064188"/>
              <a:gd name="connsiteX69" fmla="*/ 8247530 w 8301318"/>
              <a:gd name="connsiteY69" fmla="*/ 2259106 h 7064188"/>
              <a:gd name="connsiteX70" fmla="*/ 8193742 w 8301318"/>
              <a:gd name="connsiteY70" fmla="*/ 2205318 h 7064188"/>
              <a:gd name="connsiteX71" fmla="*/ 8086165 w 8301318"/>
              <a:gd name="connsiteY71" fmla="*/ 2079812 h 7064188"/>
              <a:gd name="connsiteX72" fmla="*/ 7960659 w 8301318"/>
              <a:gd name="connsiteY72" fmla="*/ 1990165 h 7064188"/>
              <a:gd name="connsiteX73" fmla="*/ 7871012 w 8301318"/>
              <a:gd name="connsiteY73" fmla="*/ 1954306 h 7064188"/>
              <a:gd name="connsiteX74" fmla="*/ 7799295 w 8301318"/>
              <a:gd name="connsiteY74" fmla="*/ 1918447 h 7064188"/>
              <a:gd name="connsiteX75" fmla="*/ 7637930 w 8301318"/>
              <a:gd name="connsiteY75" fmla="*/ 1864659 h 7064188"/>
              <a:gd name="connsiteX76" fmla="*/ 7584142 w 8301318"/>
              <a:gd name="connsiteY76" fmla="*/ 1846729 h 7064188"/>
              <a:gd name="connsiteX77" fmla="*/ 7512424 w 8301318"/>
              <a:gd name="connsiteY77" fmla="*/ 1810870 h 7064188"/>
              <a:gd name="connsiteX78" fmla="*/ 7386918 w 8301318"/>
              <a:gd name="connsiteY78" fmla="*/ 1792941 h 7064188"/>
              <a:gd name="connsiteX79" fmla="*/ 7279342 w 8301318"/>
              <a:gd name="connsiteY79" fmla="*/ 1757082 h 7064188"/>
              <a:gd name="connsiteX80" fmla="*/ 7046259 w 8301318"/>
              <a:gd name="connsiteY80" fmla="*/ 1703294 h 7064188"/>
              <a:gd name="connsiteX81" fmla="*/ 6938683 w 8301318"/>
              <a:gd name="connsiteY81" fmla="*/ 1667435 h 7064188"/>
              <a:gd name="connsiteX82" fmla="*/ 6884895 w 8301318"/>
              <a:gd name="connsiteY82" fmla="*/ 1649506 h 7064188"/>
              <a:gd name="connsiteX83" fmla="*/ 6705600 w 8301318"/>
              <a:gd name="connsiteY83" fmla="*/ 1631576 h 7064188"/>
              <a:gd name="connsiteX84" fmla="*/ 6615953 w 8301318"/>
              <a:gd name="connsiteY84" fmla="*/ 1613647 h 7064188"/>
              <a:gd name="connsiteX85" fmla="*/ 6006353 w 8301318"/>
              <a:gd name="connsiteY85" fmla="*/ 1595718 h 7064188"/>
              <a:gd name="connsiteX86" fmla="*/ 5611906 w 8301318"/>
              <a:gd name="connsiteY86" fmla="*/ 1559859 h 7064188"/>
              <a:gd name="connsiteX87" fmla="*/ 5558118 w 8301318"/>
              <a:gd name="connsiteY87" fmla="*/ 1541929 h 7064188"/>
              <a:gd name="connsiteX88" fmla="*/ 5253318 w 8301318"/>
              <a:gd name="connsiteY88" fmla="*/ 1506070 h 7064188"/>
              <a:gd name="connsiteX89" fmla="*/ 5145742 w 8301318"/>
              <a:gd name="connsiteY89" fmla="*/ 1488141 h 7064188"/>
              <a:gd name="connsiteX90" fmla="*/ 4823012 w 8301318"/>
              <a:gd name="connsiteY90" fmla="*/ 1470212 h 7064188"/>
              <a:gd name="connsiteX91" fmla="*/ 4643718 w 8301318"/>
              <a:gd name="connsiteY91" fmla="*/ 1452282 h 7064188"/>
              <a:gd name="connsiteX92" fmla="*/ 4303059 w 8301318"/>
              <a:gd name="connsiteY92" fmla="*/ 1434353 h 7064188"/>
              <a:gd name="connsiteX93" fmla="*/ 4177553 w 8301318"/>
              <a:gd name="connsiteY93" fmla="*/ 1416423 h 7064188"/>
              <a:gd name="connsiteX94" fmla="*/ 4034118 w 8301318"/>
              <a:gd name="connsiteY94" fmla="*/ 1398494 h 7064188"/>
              <a:gd name="connsiteX95" fmla="*/ 3926542 w 8301318"/>
              <a:gd name="connsiteY95" fmla="*/ 1380565 h 7064188"/>
              <a:gd name="connsiteX96" fmla="*/ 3801036 w 8301318"/>
              <a:gd name="connsiteY96" fmla="*/ 1362635 h 7064188"/>
              <a:gd name="connsiteX97" fmla="*/ 3621742 w 8301318"/>
              <a:gd name="connsiteY97" fmla="*/ 1326776 h 7064188"/>
              <a:gd name="connsiteX98" fmla="*/ 3532095 w 8301318"/>
              <a:gd name="connsiteY98" fmla="*/ 1308847 h 7064188"/>
              <a:gd name="connsiteX99" fmla="*/ 3370730 w 8301318"/>
              <a:gd name="connsiteY99" fmla="*/ 1290918 h 7064188"/>
              <a:gd name="connsiteX100" fmla="*/ 3245224 w 8301318"/>
              <a:gd name="connsiteY100" fmla="*/ 1272988 h 7064188"/>
              <a:gd name="connsiteX101" fmla="*/ 2922495 w 8301318"/>
              <a:gd name="connsiteY101" fmla="*/ 1237129 h 7064188"/>
              <a:gd name="connsiteX102" fmla="*/ 2743200 w 8301318"/>
              <a:gd name="connsiteY102" fmla="*/ 1201270 h 7064188"/>
              <a:gd name="connsiteX103" fmla="*/ 2492189 w 8301318"/>
              <a:gd name="connsiteY103" fmla="*/ 1183341 h 7064188"/>
              <a:gd name="connsiteX104" fmla="*/ 2420471 w 8301318"/>
              <a:gd name="connsiteY104" fmla="*/ 1165412 h 7064188"/>
              <a:gd name="connsiteX105" fmla="*/ 2205318 w 8301318"/>
              <a:gd name="connsiteY105" fmla="*/ 1129553 h 7064188"/>
              <a:gd name="connsiteX106" fmla="*/ 1990165 w 8301318"/>
              <a:gd name="connsiteY106" fmla="*/ 1075765 h 7064188"/>
              <a:gd name="connsiteX107" fmla="*/ 1810871 w 8301318"/>
              <a:gd name="connsiteY107" fmla="*/ 1021976 h 7064188"/>
              <a:gd name="connsiteX108" fmla="*/ 1757083 w 8301318"/>
              <a:gd name="connsiteY108" fmla="*/ 1004047 h 7064188"/>
              <a:gd name="connsiteX109" fmla="*/ 1613647 w 8301318"/>
              <a:gd name="connsiteY109" fmla="*/ 932329 h 7064188"/>
              <a:gd name="connsiteX110" fmla="*/ 1541930 w 8301318"/>
              <a:gd name="connsiteY110" fmla="*/ 896470 h 7064188"/>
              <a:gd name="connsiteX111" fmla="*/ 1434353 w 8301318"/>
              <a:gd name="connsiteY111" fmla="*/ 824753 h 7064188"/>
              <a:gd name="connsiteX112" fmla="*/ 1380565 w 8301318"/>
              <a:gd name="connsiteY112" fmla="*/ 788894 h 7064188"/>
              <a:gd name="connsiteX113" fmla="*/ 1255059 w 8301318"/>
              <a:gd name="connsiteY113" fmla="*/ 627529 h 7064188"/>
              <a:gd name="connsiteX114" fmla="*/ 1183342 w 8301318"/>
              <a:gd name="connsiteY114" fmla="*/ 519953 h 7064188"/>
              <a:gd name="connsiteX115" fmla="*/ 1004047 w 8301318"/>
              <a:gd name="connsiteY115" fmla="*/ 304800 h 7064188"/>
              <a:gd name="connsiteX116" fmla="*/ 950259 w 8301318"/>
              <a:gd name="connsiteY116" fmla="*/ 286870 h 7064188"/>
              <a:gd name="connsiteX117" fmla="*/ 824753 w 8301318"/>
              <a:gd name="connsiteY117" fmla="*/ 251012 h 7064188"/>
              <a:gd name="connsiteX118" fmla="*/ 699247 w 8301318"/>
              <a:gd name="connsiteY118" fmla="*/ 179294 h 7064188"/>
              <a:gd name="connsiteX119" fmla="*/ 573742 w 8301318"/>
              <a:gd name="connsiteY119" fmla="*/ 143435 h 7064188"/>
              <a:gd name="connsiteX120" fmla="*/ 502024 w 8301318"/>
              <a:gd name="connsiteY120" fmla="*/ 107576 h 7064188"/>
              <a:gd name="connsiteX121" fmla="*/ 286871 w 8301318"/>
              <a:gd name="connsiteY121" fmla="*/ 89647 h 7064188"/>
              <a:gd name="connsiteX122" fmla="*/ 179295 w 8301318"/>
              <a:gd name="connsiteY122" fmla="*/ 53788 h 7064188"/>
              <a:gd name="connsiteX123" fmla="*/ 125506 w 8301318"/>
              <a:gd name="connsiteY123" fmla="*/ 35859 h 7064188"/>
              <a:gd name="connsiteX124" fmla="*/ 53789 w 8301318"/>
              <a:gd name="connsiteY124" fmla="*/ 17929 h 7064188"/>
              <a:gd name="connsiteX125" fmla="*/ 0 w 8301318"/>
              <a:gd name="connsiteY125" fmla="*/ 0 h 706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301318" h="7064188">
                <a:moveTo>
                  <a:pt x="3585883" y="7064188"/>
                </a:moveTo>
                <a:cubicBezTo>
                  <a:pt x="3591859" y="6962588"/>
                  <a:pt x="3593685" y="6860659"/>
                  <a:pt x="3603812" y="6759388"/>
                </a:cubicBezTo>
                <a:cubicBezTo>
                  <a:pt x="3605693" y="6740583"/>
                  <a:pt x="3616769" y="6723833"/>
                  <a:pt x="3621742" y="6705600"/>
                </a:cubicBezTo>
                <a:cubicBezTo>
                  <a:pt x="3634709" y="6658053"/>
                  <a:pt x="3642015" y="6608919"/>
                  <a:pt x="3657600" y="6562165"/>
                </a:cubicBezTo>
                <a:cubicBezTo>
                  <a:pt x="3663577" y="6544235"/>
                  <a:pt x="3670338" y="6526548"/>
                  <a:pt x="3675530" y="6508376"/>
                </a:cubicBezTo>
                <a:cubicBezTo>
                  <a:pt x="3682300" y="6484683"/>
                  <a:pt x="3683752" y="6459308"/>
                  <a:pt x="3693459" y="6436659"/>
                </a:cubicBezTo>
                <a:cubicBezTo>
                  <a:pt x="3701947" y="6416853"/>
                  <a:pt x="3717365" y="6400800"/>
                  <a:pt x="3729318" y="6382870"/>
                </a:cubicBezTo>
                <a:cubicBezTo>
                  <a:pt x="3735294" y="6364941"/>
                  <a:pt x="3738069" y="6345603"/>
                  <a:pt x="3747247" y="6329082"/>
                </a:cubicBezTo>
                <a:cubicBezTo>
                  <a:pt x="3768177" y="6291409"/>
                  <a:pt x="3805336" y="6262391"/>
                  <a:pt x="3818965" y="6221506"/>
                </a:cubicBezTo>
                <a:cubicBezTo>
                  <a:pt x="3850524" y="6126834"/>
                  <a:pt x="3826412" y="6183441"/>
                  <a:pt x="3908612" y="6060141"/>
                </a:cubicBezTo>
                <a:cubicBezTo>
                  <a:pt x="3920565" y="6042212"/>
                  <a:pt x="3926542" y="6018306"/>
                  <a:pt x="3944471" y="6006353"/>
                </a:cubicBezTo>
                <a:cubicBezTo>
                  <a:pt x="3980330" y="5982447"/>
                  <a:pt x="4021573" y="5965109"/>
                  <a:pt x="4052047" y="5934635"/>
                </a:cubicBezTo>
                <a:cubicBezTo>
                  <a:pt x="4069977" y="5916706"/>
                  <a:pt x="4086357" y="5897080"/>
                  <a:pt x="4105836" y="5880847"/>
                </a:cubicBezTo>
                <a:cubicBezTo>
                  <a:pt x="4137613" y="5854366"/>
                  <a:pt x="4195236" y="5824603"/>
                  <a:pt x="4231342" y="5809129"/>
                </a:cubicBezTo>
                <a:cubicBezTo>
                  <a:pt x="4248713" y="5801684"/>
                  <a:pt x="4267201" y="5797176"/>
                  <a:pt x="4285130" y="5791200"/>
                </a:cubicBezTo>
                <a:cubicBezTo>
                  <a:pt x="4303059" y="5779247"/>
                  <a:pt x="4319227" y="5764093"/>
                  <a:pt x="4338918" y="5755341"/>
                </a:cubicBezTo>
                <a:cubicBezTo>
                  <a:pt x="4373459" y="5739989"/>
                  <a:pt x="4410636" y="5731435"/>
                  <a:pt x="4446495" y="5719482"/>
                </a:cubicBezTo>
                <a:cubicBezTo>
                  <a:pt x="4464424" y="5713506"/>
                  <a:pt x="4483379" y="5710005"/>
                  <a:pt x="4500283" y="5701553"/>
                </a:cubicBezTo>
                <a:cubicBezTo>
                  <a:pt x="4524189" y="5689600"/>
                  <a:pt x="4547184" y="5675620"/>
                  <a:pt x="4572000" y="5665694"/>
                </a:cubicBezTo>
                <a:cubicBezTo>
                  <a:pt x="4698788" y="5614978"/>
                  <a:pt x="4645623" y="5643608"/>
                  <a:pt x="4751295" y="5611906"/>
                </a:cubicBezTo>
                <a:cubicBezTo>
                  <a:pt x="4787499" y="5601045"/>
                  <a:pt x="4823012" y="5588000"/>
                  <a:pt x="4858871" y="5576047"/>
                </a:cubicBezTo>
                <a:lnTo>
                  <a:pt x="4966447" y="5540188"/>
                </a:lnTo>
                <a:cubicBezTo>
                  <a:pt x="4984377" y="5534211"/>
                  <a:pt x="5001704" y="5525966"/>
                  <a:pt x="5020236" y="5522259"/>
                </a:cubicBezTo>
                <a:cubicBezTo>
                  <a:pt x="5050118" y="5516282"/>
                  <a:pt x="5080319" y="5511720"/>
                  <a:pt x="5109883" y="5504329"/>
                </a:cubicBezTo>
                <a:cubicBezTo>
                  <a:pt x="5128218" y="5499745"/>
                  <a:pt x="5145336" y="5490984"/>
                  <a:pt x="5163671" y="5486400"/>
                </a:cubicBezTo>
                <a:cubicBezTo>
                  <a:pt x="5366396" y="5435718"/>
                  <a:pt x="5130125" y="5509535"/>
                  <a:pt x="5360895" y="5432612"/>
                </a:cubicBezTo>
                <a:lnTo>
                  <a:pt x="5414683" y="5414682"/>
                </a:lnTo>
                <a:lnTo>
                  <a:pt x="5468471" y="5396753"/>
                </a:lnTo>
                <a:cubicBezTo>
                  <a:pt x="5486400" y="5384800"/>
                  <a:pt x="5502568" y="5369646"/>
                  <a:pt x="5522259" y="5360894"/>
                </a:cubicBezTo>
                <a:cubicBezTo>
                  <a:pt x="5522271" y="5360889"/>
                  <a:pt x="5656724" y="5316073"/>
                  <a:pt x="5683624" y="5307106"/>
                </a:cubicBezTo>
                <a:lnTo>
                  <a:pt x="5737412" y="5289176"/>
                </a:lnTo>
                <a:lnTo>
                  <a:pt x="5791200" y="5271247"/>
                </a:lnTo>
                <a:cubicBezTo>
                  <a:pt x="5809130" y="5259294"/>
                  <a:pt x="5827454" y="5247913"/>
                  <a:pt x="5844989" y="5235388"/>
                </a:cubicBezTo>
                <a:cubicBezTo>
                  <a:pt x="5869305" y="5218019"/>
                  <a:pt x="5889979" y="5194964"/>
                  <a:pt x="5916706" y="5181600"/>
                </a:cubicBezTo>
                <a:cubicBezTo>
                  <a:pt x="5938746" y="5170580"/>
                  <a:pt x="5964730" y="5170440"/>
                  <a:pt x="5988424" y="5163670"/>
                </a:cubicBezTo>
                <a:cubicBezTo>
                  <a:pt x="6006596" y="5158478"/>
                  <a:pt x="6024283" y="5151717"/>
                  <a:pt x="6042212" y="5145741"/>
                </a:cubicBezTo>
                <a:cubicBezTo>
                  <a:pt x="6165514" y="5063540"/>
                  <a:pt x="6108903" y="5087651"/>
                  <a:pt x="6203577" y="5056094"/>
                </a:cubicBezTo>
                <a:cubicBezTo>
                  <a:pt x="6221506" y="5044141"/>
                  <a:pt x="6237559" y="5028723"/>
                  <a:pt x="6257365" y="5020235"/>
                </a:cubicBezTo>
                <a:cubicBezTo>
                  <a:pt x="6388780" y="4963915"/>
                  <a:pt x="6270418" y="5047936"/>
                  <a:pt x="6400800" y="4966447"/>
                </a:cubicBezTo>
                <a:cubicBezTo>
                  <a:pt x="6426140" y="4950609"/>
                  <a:pt x="6446573" y="4927485"/>
                  <a:pt x="6472518" y="4912659"/>
                </a:cubicBezTo>
                <a:cubicBezTo>
                  <a:pt x="6488927" y="4903282"/>
                  <a:pt x="6508935" y="4902174"/>
                  <a:pt x="6526306" y="4894729"/>
                </a:cubicBezTo>
                <a:cubicBezTo>
                  <a:pt x="6681381" y="4828268"/>
                  <a:pt x="6525679" y="4882985"/>
                  <a:pt x="6651812" y="4840941"/>
                </a:cubicBezTo>
                <a:cubicBezTo>
                  <a:pt x="6805960" y="4738175"/>
                  <a:pt x="6610927" y="4861383"/>
                  <a:pt x="6759389" y="4787153"/>
                </a:cubicBezTo>
                <a:cubicBezTo>
                  <a:pt x="6898419" y="4717639"/>
                  <a:pt x="6731764" y="4778431"/>
                  <a:pt x="6866965" y="4733365"/>
                </a:cubicBezTo>
                <a:lnTo>
                  <a:pt x="7028330" y="4625788"/>
                </a:lnTo>
                <a:lnTo>
                  <a:pt x="7082118" y="4589929"/>
                </a:lnTo>
                <a:lnTo>
                  <a:pt x="7135906" y="4554070"/>
                </a:lnTo>
                <a:cubicBezTo>
                  <a:pt x="7237510" y="4401665"/>
                  <a:pt x="7070157" y="4637752"/>
                  <a:pt x="7279342" y="4428565"/>
                </a:cubicBezTo>
                <a:cubicBezTo>
                  <a:pt x="7321177" y="4386730"/>
                  <a:pt x="7372029" y="4352286"/>
                  <a:pt x="7404847" y="4303059"/>
                </a:cubicBezTo>
                <a:cubicBezTo>
                  <a:pt x="7416800" y="4285129"/>
                  <a:pt x="7425469" y="4264507"/>
                  <a:pt x="7440706" y="4249270"/>
                </a:cubicBezTo>
                <a:cubicBezTo>
                  <a:pt x="7461836" y="4228140"/>
                  <a:pt x="7489736" y="4214929"/>
                  <a:pt x="7512424" y="4195482"/>
                </a:cubicBezTo>
                <a:cubicBezTo>
                  <a:pt x="7531676" y="4178981"/>
                  <a:pt x="7546733" y="4157926"/>
                  <a:pt x="7566212" y="4141694"/>
                </a:cubicBezTo>
                <a:cubicBezTo>
                  <a:pt x="7582766" y="4127899"/>
                  <a:pt x="7604763" y="4121072"/>
                  <a:pt x="7620000" y="4105835"/>
                </a:cubicBezTo>
                <a:cubicBezTo>
                  <a:pt x="7641130" y="4084705"/>
                  <a:pt x="7654342" y="4056806"/>
                  <a:pt x="7673789" y="4034118"/>
                </a:cubicBezTo>
                <a:cubicBezTo>
                  <a:pt x="7690291" y="4014866"/>
                  <a:pt x="7711075" y="3999581"/>
                  <a:pt x="7727577" y="3980329"/>
                </a:cubicBezTo>
                <a:cubicBezTo>
                  <a:pt x="7747024" y="3957641"/>
                  <a:pt x="7761918" y="3931300"/>
                  <a:pt x="7781365" y="3908612"/>
                </a:cubicBezTo>
                <a:cubicBezTo>
                  <a:pt x="7797867" y="3889360"/>
                  <a:pt x="7818920" y="3874302"/>
                  <a:pt x="7835153" y="3854823"/>
                </a:cubicBezTo>
                <a:cubicBezTo>
                  <a:pt x="7874865" y="3807169"/>
                  <a:pt x="7874986" y="3785117"/>
                  <a:pt x="7906871" y="3729318"/>
                </a:cubicBezTo>
                <a:cubicBezTo>
                  <a:pt x="7940155" y="3671072"/>
                  <a:pt x="7947073" y="3671186"/>
                  <a:pt x="7996518" y="3621741"/>
                </a:cubicBezTo>
                <a:cubicBezTo>
                  <a:pt x="8002494" y="3603812"/>
                  <a:pt x="8006626" y="3585158"/>
                  <a:pt x="8014447" y="3567953"/>
                </a:cubicBezTo>
                <a:cubicBezTo>
                  <a:pt x="8036567" y="3519289"/>
                  <a:pt x="8086165" y="3424518"/>
                  <a:pt x="8086165" y="3424518"/>
                </a:cubicBezTo>
                <a:cubicBezTo>
                  <a:pt x="8092142" y="3394635"/>
                  <a:pt x="8094458" y="3363781"/>
                  <a:pt x="8104095" y="3334870"/>
                </a:cubicBezTo>
                <a:cubicBezTo>
                  <a:pt x="8119261" y="3289372"/>
                  <a:pt x="8149579" y="3248714"/>
                  <a:pt x="8175812" y="3209365"/>
                </a:cubicBezTo>
                <a:cubicBezTo>
                  <a:pt x="8187765" y="3161553"/>
                  <a:pt x="8196086" y="3112684"/>
                  <a:pt x="8211671" y="3065929"/>
                </a:cubicBezTo>
                <a:cubicBezTo>
                  <a:pt x="8217647" y="3048000"/>
                  <a:pt x="8221148" y="3029045"/>
                  <a:pt x="8229600" y="3012141"/>
                </a:cubicBezTo>
                <a:cubicBezTo>
                  <a:pt x="8239237" y="2992867"/>
                  <a:pt x="8253506" y="2976282"/>
                  <a:pt x="8265459" y="2958353"/>
                </a:cubicBezTo>
                <a:cubicBezTo>
                  <a:pt x="8271436" y="2934447"/>
                  <a:pt x="8276619" y="2910329"/>
                  <a:pt x="8283389" y="2886635"/>
                </a:cubicBezTo>
                <a:cubicBezTo>
                  <a:pt x="8288581" y="2868463"/>
                  <a:pt x="8301318" y="2851746"/>
                  <a:pt x="8301318" y="2832847"/>
                </a:cubicBezTo>
                <a:cubicBezTo>
                  <a:pt x="8301318" y="2677344"/>
                  <a:pt x="8297904" y="2521506"/>
                  <a:pt x="8283389" y="2366682"/>
                </a:cubicBezTo>
                <a:cubicBezTo>
                  <a:pt x="8279861" y="2329049"/>
                  <a:pt x="8274257" y="2285833"/>
                  <a:pt x="8247530" y="2259106"/>
                </a:cubicBezTo>
                <a:cubicBezTo>
                  <a:pt x="8229601" y="2241177"/>
                  <a:pt x="8210243" y="2224570"/>
                  <a:pt x="8193742" y="2205318"/>
                </a:cubicBezTo>
                <a:cubicBezTo>
                  <a:pt x="8128336" y="2129011"/>
                  <a:pt x="8158032" y="2141412"/>
                  <a:pt x="8086165" y="2079812"/>
                </a:cubicBezTo>
                <a:cubicBezTo>
                  <a:pt x="8074791" y="2070063"/>
                  <a:pt x="7983367" y="2001519"/>
                  <a:pt x="7960659" y="1990165"/>
                </a:cubicBezTo>
                <a:cubicBezTo>
                  <a:pt x="7931872" y="1975772"/>
                  <a:pt x="7900422" y="1967377"/>
                  <a:pt x="7871012" y="1954306"/>
                </a:cubicBezTo>
                <a:cubicBezTo>
                  <a:pt x="7846588" y="1943451"/>
                  <a:pt x="7824111" y="1928373"/>
                  <a:pt x="7799295" y="1918447"/>
                </a:cubicBezTo>
                <a:cubicBezTo>
                  <a:pt x="7799276" y="1918439"/>
                  <a:pt x="7664834" y="1873627"/>
                  <a:pt x="7637930" y="1864659"/>
                </a:cubicBezTo>
                <a:cubicBezTo>
                  <a:pt x="7620001" y="1858682"/>
                  <a:pt x="7601046" y="1855181"/>
                  <a:pt x="7584142" y="1846729"/>
                </a:cubicBezTo>
                <a:cubicBezTo>
                  <a:pt x="7560236" y="1834776"/>
                  <a:pt x="7538210" y="1817902"/>
                  <a:pt x="7512424" y="1810870"/>
                </a:cubicBezTo>
                <a:cubicBezTo>
                  <a:pt x="7471653" y="1799751"/>
                  <a:pt x="7428753" y="1798917"/>
                  <a:pt x="7386918" y="1792941"/>
                </a:cubicBezTo>
                <a:cubicBezTo>
                  <a:pt x="7351059" y="1780988"/>
                  <a:pt x="7316406" y="1764495"/>
                  <a:pt x="7279342" y="1757082"/>
                </a:cubicBezTo>
                <a:cubicBezTo>
                  <a:pt x="7208226" y="1742859"/>
                  <a:pt x="7111136" y="1724920"/>
                  <a:pt x="7046259" y="1703294"/>
                </a:cubicBezTo>
                <a:lnTo>
                  <a:pt x="6938683" y="1667435"/>
                </a:lnTo>
                <a:cubicBezTo>
                  <a:pt x="6920754" y="1661459"/>
                  <a:pt x="6903700" y="1651387"/>
                  <a:pt x="6884895" y="1649506"/>
                </a:cubicBezTo>
                <a:cubicBezTo>
                  <a:pt x="6825130" y="1643529"/>
                  <a:pt x="6765136" y="1639514"/>
                  <a:pt x="6705600" y="1631576"/>
                </a:cubicBezTo>
                <a:cubicBezTo>
                  <a:pt x="6675393" y="1627548"/>
                  <a:pt x="6646387" y="1615208"/>
                  <a:pt x="6615953" y="1613647"/>
                </a:cubicBezTo>
                <a:cubicBezTo>
                  <a:pt x="6412932" y="1603236"/>
                  <a:pt x="6209553" y="1601694"/>
                  <a:pt x="6006353" y="1595718"/>
                </a:cubicBezTo>
                <a:cubicBezTo>
                  <a:pt x="5960935" y="1591933"/>
                  <a:pt x="5671194" y="1568980"/>
                  <a:pt x="5611906" y="1559859"/>
                </a:cubicBezTo>
                <a:cubicBezTo>
                  <a:pt x="5593227" y="1556985"/>
                  <a:pt x="5576650" y="1545635"/>
                  <a:pt x="5558118" y="1541929"/>
                </a:cubicBezTo>
                <a:cubicBezTo>
                  <a:pt x="5462182" y="1522742"/>
                  <a:pt x="5348128" y="1517921"/>
                  <a:pt x="5253318" y="1506070"/>
                </a:cubicBezTo>
                <a:cubicBezTo>
                  <a:pt x="5217245" y="1501561"/>
                  <a:pt x="5181970" y="1491160"/>
                  <a:pt x="5145742" y="1488141"/>
                </a:cubicBezTo>
                <a:cubicBezTo>
                  <a:pt x="5038372" y="1479194"/>
                  <a:pt x="4930481" y="1477888"/>
                  <a:pt x="4823012" y="1470212"/>
                </a:cubicBezTo>
                <a:cubicBezTo>
                  <a:pt x="4763102" y="1465933"/>
                  <a:pt x="4703638" y="1456414"/>
                  <a:pt x="4643718" y="1452282"/>
                </a:cubicBezTo>
                <a:cubicBezTo>
                  <a:pt x="4530277" y="1444458"/>
                  <a:pt x="4416612" y="1440329"/>
                  <a:pt x="4303059" y="1434353"/>
                </a:cubicBezTo>
                <a:lnTo>
                  <a:pt x="4177553" y="1416423"/>
                </a:lnTo>
                <a:lnTo>
                  <a:pt x="4034118" y="1398494"/>
                </a:lnTo>
                <a:cubicBezTo>
                  <a:pt x="3998130" y="1393353"/>
                  <a:pt x="3962473" y="1386093"/>
                  <a:pt x="3926542" y="1380565"/>
                </a:cubicBezTo>
                <a:cubicBezTo>
                  <a:pt x="3884773" y="1374139"/>
                  <a:pt x="3842653" y="1369979"/>
                  <a:pt x="3801036" y="1362635"/>
                </a:cubicBezTo>
                <a:cubicBezTo>
                  <a:pt x="3741015" y="1352043"/>
                  <a:pt x="3681507" y="1338729"/>
                  <a:pt x="3621742" y="1326776"/>
                </a:cubicBezTo>
                <a:cubicBezTo>
                  <a:pt x="3591860" y="1320800"/>
                  <a:pt x="3562383" y="1312212"/>
                  <a:pt x="3532095" y="1308847"/>
                </a:cubicBezTo>
                <a:lnTo>
                  <a:pt x="3370730" y="1290918"/>
                </a:lnTo>
                <a:cubicBezTo>
                  <a:pt x="3328796" y="1285676"/>
                  <a:pt x="3287195" y="1277926"/>
                  <a:pt x="3245224" y="1272988"/>
                </a:cubicBezTo>
                <a:cubicBezTo>
                  <a:pt x="3151273" y="1261935"/>
                  <a:pt x="3018602" y="1253147"/>
                  <a:pt x="2922495" y="1237129"/>
                </a:cubicBezTo>
                <a:cubicBezTo>
                  <a:pt x="2771189" y="1211911"/>
                  <a:pt x="2940468" y="1220997"/>
                  <a:pt x="2743200" y="1201270"/>
                </a:cubicBezTo>
                <a:cubicBezTo>
                  <a:pt x="2659733" y="1192923"/>
                  <a:pt x="2575859" y="1189317"/>
                  <a:pt x="2492189" y="1183341"/>
                </a:cubicBezTo>
                <a:cubicBezTo>
                  <a:pt x="2468283" y="1177365"/>
                  <a:pt x="2444691" y="1169953"/>
                  <a:pt x="2420471" y="1165412"/>
                </a:cubicBezTo>
                <a:cubicBezTo>
                  <a:pt x="2349009" y="1152013"/>
                  <a:pt x="2275854" y="1147187"/>
                  <a:pt x="2205318" y="1129553"/>
                </a:cubicBezTo>
                <a:lnTo>
                  <a:pt x="1990165" y="1075765"/>
                </a:lnTo>
                <a:cubicBezTo>
                  <a:pt x="1881783" y="1048670"/>
                  <a:pt x="1941815" y="1065624"/>
                  <a:pt x="1810871" y="1021976"/>
                </a:cubicBezTo>
                <a:cubicBezTo>
                  <a:pt x="1792942" y="1016000"/>
                  <a:pt x="1773987" y="1012499"/>
                  <a:pt x="1757083" y="1004047"/>
                </a:cubicBezTo>
                <a:lnTo>
                  <a:pt x="1613647" y="932329"/>
                </a:lnTo>
                <a:cubicBezTo>
                  <a:pt x="1589741" y="920376"/>
                  <a:pt x="1564169" y="911296"/>
                  <a:pt x="1541930" y="896470"/>
                </a:cubicBezTo>
                <a:lnTo>
                  <a:pt x="1434353" y="824753"/>
                </a:lnTo>
                <a:lnTo>
                  <a:pt x="1380565" y="788894"/>
                </a:lnTo>
                <a:cubicBezTo>
                  <a:pt x="1294782" y="660220"/>
                  <a:pt x="1339321" y="711792"/>
                  <a:pt x="1255059" y="627529"/>
                </a:cubicBezTo>
                <a:cubicBezTo>
                  <a:pt x="1220770" y="524661"/>
                  <a:pt x="1261685" y="620680"/>
                  <a:pt x="1183342" y="519953"/>
                </a:cubicBezTo>
                <a:cubicBezTo>
                  <a:pt x="1143152" y="468280"/>
                  <a:pt x="1071900" y="327418"/>
                  <a:pt x="1004047" y="304800"/>
                </a:cubicBezTo>
                <a:cubicBezTo>
                  <a:pt x="986118" y="298823"/>
                  <a:pt x="968431" y="292062"/>
                  <a:pt x="950259" y="286870"/>
                </a:cubicBezTo>
                <a:cubicBezTo>
                  <a:pt x="792632" y="241833"/>
                  <a:pt x="953747" y="294009"/>
                  <a:pt x="824753" y="251012"/>
                </a:cubicBezTo>
                <a:cubicBezTo>
                  <a:pt x="780165" y="221287"/>
                  <a:pt x="751243" y="198792"/>
                  <a:pt x="699247" y="179294"/>
                </a:cubicBezTo>
                <a:cubicBezTo>
                  <a:pt x="577922" y="133797"/>
                  <a:pt x="674892" y="186786"/>
                  <a:pt x="573742" y="143435"/>
                </a:cubicBezTo>
                <a:cubicBezTo>
                  <a:pt x="549175" y="132906"/>
                  <a:pt x="528294" y="112502"/>
                  <a:pt x="502024" y="107576"/>
                </a:cubicBezTo>
                <a:cubicBezTo>
                  <a:pt x="431290" y="94314"/>
                  <a:pt x="358589" y="95623"/>
                  <a:pt x="286871" y="89647"/>
                </a:cubicBezTo>
                <a:lnTo>
                  <a:pt x="179295" y="53788"/>
                </a:lnTo>
                <a:cubicBezTo>
                  <a:pt x="161365" y="47811"/>
                  <a:pt x="143841" y="40443"/>
                  <a:pt x="125506" y="35859"/>
                </a:cubicBezTo>
                <a:cubicBezTo>
                  <a:pt x="101600" y="29882"/>
                  <a:pt x="77482" y="24699"/>
                  <a:pt x="53789" y="17929"/>
                </a:cubicBezTo>
                <a:cubicBezTo>
                  <a:pt x="35617" y="12737"/>
                  <a:pt x="0" y="0"/>
                  <a:pt x="0" y="0"/>
                </a:cubicBezTo>
              </a:path>
            </a:pathLst>
          </a:custGeom>
          <a:noFill/>
          <a:ln w="76200" cap="flat">
            <a:solidFill>
              <a:srgbClr val="0070C0"/>
            </a:solidFill>
            <a:prstDash val="sysDash"/>
            <a:miter lim="400000"/>
            <a:headEnd type="none" w="med" len="med"/>
            <a:tailEnd type="arrow" w="med" len="me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7" name="成组"/>
          <p:cNvGrpSpPr/>
          <p:nvPr/>
        </p:nvGrpSpPr>
        <p:grpSpPr>
          <a:xfrm>
            <a:off x="1230031" y="2769671"/>
            <a:ext cx="11624499" cy="7898580"/>
            <a:chOff x="0" y="0"/>
            <a:chExt cx="11624497" cy="7898579"/>
          </a:xfrm>
        </p:grpSpPr>
        <p:sp>
          <p:nvSpPr>
            <p:cNvPr id="609" name="线条"/>
            <p:cNvSpPr/>
            <p:nvPr/>
          </p:nvSpPr>
          <p:spPr>
            <a:xfrm flipH="1" flipV="1">
              <a:off x="0" y="497155"/>
              <a:ext cx="969010" cy="77674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0" name="线条"/>
            <p:cNvSpPr/>
            <p:nvPr/>
          </p:nvSpPr>
          <p:spPr>
            <a:xfrm flipV="1">
              <a:off x="2082954"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1" name="线条"/>
            <p:cNvSpPr/>
            <p:nvPr/>
          </p:nvSpPr>
          <p:spPr>
            <a:xfrm flipV="1">
              <a:off x="10257349"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2" name="线条"/>
            <p:cNvSpPr/>
            <p:nvPr/>
          </p:nvSpPr>
          <p:spPr>
            <a:xfrm flipV="1">
              <a:off x="10763942" y="673830"/>
              <a:ext cx="860556" cy="42339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3" name="线条"/>
            <p:cNvSpPr/>
            <p:nvPr/>
          </p:nvSpPr>
          <p:spPr>
            <a:xfrm>
              <a:off x="7550514" y="7120589"/>
              <a:ext cx="777991"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4" name="线条"/>
            <p:cNvSpPr/>
            <p:nvPr/>
          </p:nvSpPr>
          <p:spPr>
            <a:xfrm flipH="1">
              <a:off x="6581159" y="7120589"/>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5" name="线条"/>
            <p:cNvSpPr/>
            <p:nvPr/>
          </p:nvSpPr>
          <p:spPr>
            <a:xfrm flipH="1">
              <a:off x="3696713" y="6614932"/>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6" name="线条"/>
            <p:cNvSpPr/>
            <p:nvPr/>
          </p:nvSpPr>
          <p:spPr>
            <a:xfrm flipH="1" flipV="1">
              <a:off x="2733369" y="6111470"/>
              <a:ext cx="921386" cy="305633"/>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641" name="成组"/>
          <p:cNvGrpSpPr/>
          <p:nvPr/>
        </p:nvGrpSpPr>
        <p:grpSpPr>
          <a:xfrm>
            <a:off x="215674" y="8707466"/>
            <a:ext cx="3177650" cy="1986019"/>
            <a:chOff x="0" y="0"/>
            <a:chExt cx="3177648" cy="1986018"/>
          </a:xfrm>
        </p:grpSpPr>
        <p:sp>
          <p:nvSpPr>
            <p:cNvPr id="618" name="线条"/>
            <p:cNvSpPr/>
            <p:nvPr/>
          </p:nvSpPr>
          <p:spPr>
            <a:xfrm flipH="1" flipV="1">
              <a:off x="2324919" y="204210"/>
              <a:ext cx="390695" cy="507760"/>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619" name="线条"/>
            <p:cNvSpPr/>
            <p:nvPr/>
          </p:nvSpPr>
          <p:spPr>
            <a:xfrm flipV="1">
              <a:off x="2787207" y="76470"/>
              <a:ext cx="191361" cy="611414"/>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620" name="线条"/>
            <p:cNvSpPr/>
            <p:nvPr/>
          </p:nvSpPr>
          <p:spPr>
            <a:xfrm flipH="1" flipV="1">
              <a:off x="334291" y="57519"/>
              <a:ext cx="693682" cy="133012"/>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1" name="线条"/>
            <p:cNvSpPr/>
            <p:nvPr/>
          </p:nvSpPr>
          <p:spPr>
            <a:xfrm flipH="1" flipV="1">
              <a:off x="230472" y="113166"/>
              <a:ext cx="263121" cy="475867"/>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2" name="线条"/>
            <p:cNvSpPr/>
            <p:nvPr/>
          </p:nvSpPr>
          <p:spPr>
            <a:xfrm flipV="1">
              <a:off x="549239" y="200707"/>
              <a:ext cx="526242" cy="443973"/>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3" name="线条"/>
            <p:cNvSpPr/>
            <p:nvPr/>
          </p:nvSpPr>
          <p:spPr>
            <a:xfrm>
              <a:off x="967578" y="1165473"/>
              <a:ext cx="167441" cy="568644"/>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624" name="线条"/>
            <p:cNvSpPr/>
            <p:nvPr/>
          </p:nvSpPr>
          <p:spPr>
            <a:xfrm flipH="1">
              <a:off x="1956106" y="1284907"/>
              <a:ext cx="223255" cy="656350"/>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5" name="线条"/>
            <p:cNvSpPr/>
            <p:nvPr/>
          </p:nvSpPr>
          <p:spPr>
            <a:xfrm flipH="1" flipV="1">
              <a:off x="1198472" y="1777911"/>
              <a:ext cx="677736" cy="139362"/>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626" name="线条"/>
            <p:cNvSpPr/>
            <p:nvPr/>
          </p:nvSpPr>
          <p:spPr>
            <a:xfrm flipH="1" flipV="1">
              <a:off x="1177133" y="1171771"/>
              <a:ext cx="855726" cy="13938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7" name="线条"/>
            <p:cNvSpPr/>
            <p:nvPr/>
          </p:nvSpPr>
          <p:spPr>
            <a:xfrm flipH="1">
              <a:off x="1272648" y="1350852"/>
              <a:ext cx="791938" cy="36294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8" name="线条"/>
            <p:cNvSpPr/>
            <p:nvPr/>
          </p:nvSpPr>
          <p:spPr>
            <a:xfrm flipH="1" flipV="1">
              <a:off x="634638" y="602399"/>
              <a:ext cx="382722" cy="579520"/>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9" name="线条"/>
            <p:cNvSpPr/>
            <p:nvPr/>
          </p:nvSpPr>
          <p:spPr>
            <a:xfrm flipH="1" flipV="1">
              <a:off x="1323152" y="139779"/>
              <a:ext cx="693682" cy="133013"/>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30" name="线条"/>
            <p:cNvSpPr/>
            <p:nvPr/>
          </p:nvSpPr>
          <p:spPr>
            <a:xfrm flipH="1">
              <a:off x="2072481" y="703185"/>
              <a:ext cx="709628" cy="624457"/>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31" name="矩形"/>
            <p:cNvSpPr/>
            <p:nvPr/>
          </p:nvSpPr>
          <p:spPr>
            <a:xfrm>
              <a:off x="0" y="0"/>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32" name="矩形"/>
            <p:cNvSpPr/>
            <p:nvPr/>
          </p:nvSpPr>
          <p:spPr>
            <a:xfrm>
              <a:off x="900821" y="96964"/>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33" name="矩形"/>
            <p:cNvSpPr/>
            <p:nvPr/>
          </p:nvSpPr>
          <p:spPr>
            <a:xfrm>
              <a:off x="297765" y="568691"/>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34" name="矩形"/>
            <p:cNvSpPr/>
            <p:nvPr/>
          </p:nvSpPr>
          <p:spPr>
            <a:xfrm>
              <a:off x="1897323" y="176698"/>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35" name="矩形"/>
            <p:cNvSpPr/>
            <p:nvPr/>
          </p:nvSpPr>
          <p:spPr>
            <a:xfrm>
              <a:off x="2558945" y="624504"/>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36" name="矩形"/>
            <p:cNvSpPr/>
            <p:nvPr/>
          </p:nvSpPr>
          <p:spPr>
            <a:xfrm>
              <a:off x="2678545" y="0"/>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37" name="矩形"/>
            <p:cNvSpPr/>
            <p:nvPr/>
          </p:nvSpPr>
          <p:spPr>
            <a:xfrm>
              <a:off x="708963" y="1086118"/>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38" name="矩形"/>
            <p:cNvSpPr/>
            <p:nvPr/>
          </p:nvSpPr>
          <p:spPr>
            <a:xfrm>
              <a:off x="1897323" y="1235702"/>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39" name="矩形"/>
            <p:cNvSpPr/>
            <p:nvPr/>
          </p:nvSpPr>
          <p:spPr>
            <a:xfrm>
              <a:off x="900821" y="1674235"/>
              <a:ext cx="499104" cy="13912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40" name="矩形"/>
            <p:cNvSpPr/>
            <p:nvPr/>
          </p:nvSpPr>
          <p:spPr>
            <a:xfrm>
              <a:off x="1697990" y="1846899"/>
              <a:ext cx="499103" cy="13912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45" name="成组"/>
          <p:cNvGrpSpPr/>
          <p:nvPr/>
        </p:nvGrpSpPr>
        <p:grpSpPr>
          <a:xfrm>
            <a:off x="25400" y="7607300"/>
            <a:ext cx="4867948" cy="3556000"/>
            <a:chOff x="0" y="0"/>
            <a:chExt cx="4867947" cy="3556000"/>
          </a:xfrm>
        </p:grpSpPr>
        <p:sp>
          <p:nvSpPr>
            <p:cNvPr id="642" name="圆形"/>
            <p:cNvSpPr/>
            <p:nvPr/>
          </p:nvSpPr>
          <p:spPr>
            <a:xfrm>
              <a:off x="0" y="0"/>
              <a:ext cx="3556000" cy="3556000"/>
            </a:xfrm>
            <a:prstGeom prst="ellipse">
              <a:avLst/>
            </a:prstGeom>
            <a:solidFill>
              <a:srgbClr val="FFFFFF">
                <a:alpha val="44845"/>
              </a:srgbClr>
            </a:solid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solidFill>
                    <a:srgbClr val="FFFFFF"/>
                  </a:solidFill>
                </a:defRPr>
              </a:pPr>
              <a:endParaRPr/>
            </a:p>
          </p:txBody>
        </p:sp>
        <p:sp>
          <p:nvSpPr>
            <p:cNvPr id="643" name="线条"/>
            <p:cNvSpPr/>
            <p:nvPr/>
          </p:nvSpPr>
          <p:spPr>
            <a:xfrm>
              <a:off x="2802999" y="311656"/>
              <a:ext cx="2054694" cy="1165829"/>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sp>
          <p:nvSpPr>
            <p:cNvPr id="644" name="线条"/>
            <p:cNvSpPr/>
            <p:nvPr/>
          </p:nvSpPr>
          <p:spPr>
            <a:xfrm flipV="1">
              <a:off x="2932174" y="1867089"/>
              <a:ext cx="1935774" cy="1273263"/>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grpSp>
      <p:sp>
        <p:nvSpPr>
          <p:cNvPr id="646" name="Traditional WAN approach: MPLS"/>
          <p:cNvSpPr txBox="1">
            <a:spLocks noGrp="1"/>
          </p:cNvSpPr>
          <p:nvPr>
            <p:ph type="title"/>
          </p:nvPr>
        </p:nvSpPr>
        <p:spPr>
          <a:prstGeom prst="rect">
            <a:avLst/>
          </a:prstGeom>
        </p:spPr>
        <p:txBody>
          <a:bodyPr/>
          <a:lstStyle/>
          <a:p>
            <a:r>
              <a:t>Traditional WAN approach: MPLS</a:t>
            </a:r>
          </a:p>
        </p:txBody>
      </p:sp>
      <p:grpSp>
        <p:nvGrpSpPr>
          <p:cNvPr id="670" name="成组"/>
          <p:cNvGrpSpPr/>
          <p:nvPr/>
        </p:nvGrpSpPr>
        <p:grpSpPr>
          <a:xfrm>
            <a:off x="1961339" y="3671049"/>
            <a:ext cx="10198304" cy="6373902"/>
            <a:chOff x="0" y="0"/>
            <a:chExt cx="10198303" cy="6373901"/>
          </a:xfrm>
        </p:grpSpPr>
        <p:sp>
          <p:nvSpPr>
            <p:cNvPr id="647" name="线条"/>
            <p:cNvSpPr/>
            <p:nvPr/>
          </p:nvSpPr>
          <p:spPr>
            <a:xfrm flipH="1" flipV="1">
              <a:off x="7461567" y="655390"/>
              <a:ext cx="1253890" cy="1629596"/>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648" name="线条"/>
            <p:cNvSpPr/>
            <p:nvPr/>
          </p:nvSpPr>
          <p:spPr>
            <a:xfrm flipV="1">
              <a:off x="8945228" y="245424"/>
              <a:ext cx="614150" cy="1962260"/>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649" name="线条"/>
            <p:cNvSpPr/>
            <p:nvPr/>
          </p:nvSpPr>
          <p:spPr>
            <a:xfrm flipH="1" flipV="1">
              <a:off x="1072871" y="184601"/>
              <a:ext cx="2226293" cy="42688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50" name="线条"/>
            <p:cNvSpPr/>
            <p:nvPr/>
          </p:nvSpPr>
          <p:spPr>
            <a:xfrm flipH="1" flipV="1">
              <a:off x="739674" y="363195"/>
              <a:ext cx="844457" cy="1527238"/>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51" name="线条"/>
            <p:cNvSpPr/>
            <p:nvPr/>
          </p:nvSpPr>
          <p:spPr>
            <a:xfrm flipV="1">
              <a:off x="1762723" y="644147"/>
              <a:ext cx="1688911" cy="1424879"/>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52" name="线条"/>
            <p:cNvSpPr/>
            <p:nvPr/>
          </p:nvSpPr>
          <p:spPr>
            <a:xfrm>
              <a:off x="3105333" y="3740456"/>
              <a:ext cx="537382" cy="1824995"/>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653" name="线条"/>
            <p:cNvSpPr/>
            <p:nvPr/>
          </p:nvSpPr>
          <p:spPr>
            <a:xfrm flipH="1">
              <a:off x="6277904" y="4123765"/>
              <a:ext cx="716509" cy="210648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54" name="线条"/>
            <p:cNvSpPr/>
            <p:nvPr/>
          </p:nvSpPr>
          <p:spPr>
            <a:xfrm flipH="1" flipV="1">
              <a:off x="3846363" y="5706005"/>
              <a:ext cx="2175114" cy="447267"/>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655" name="线条"/>
            <p:cNvSpPr/>
            <p:nvPr/>
          </p:nvSpPr>
          <p:spPr>
            <a:xfrm flipH="1" flipV="1">
              <a:off x="3777878" y="3760667"/>
              <a:ext cx="2746352" cy="44732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56" name="线条"/>
            <p:cNvSpPr/>
            <p:nvPr/>
          </p:nvSpPr>
          <p:spPr>
            <a:xfrm flipH="1">
              <a:off x="4084420" y="4335407"/>
              <a:ext cx="2541636" cy="1164816"/>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57" name="线条"/>
            <p:cNvSpPr/>
            <p:nvPr/>
          </p:nvSpPr>
          <p:spPr>
            <a:xfrm flipH="1" flipV="1">
              <a:off x="2036801" y="1933333"/>
              <a:ext cx="1228300" cy="1859902"/>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58" name="线条"/>
            <p:cNvSpPr/>
            <p:nvPr/>
          </p:nvSpPr>
          <p:spPr>
            <a:xfrm flipH="1" flipV="1">
              <a:off x="4246509" y="448606"/>
              <a:ext cx="2226293" cy="42688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59" name="线条"/>
            <p:cNvSpPr/>
            <p:nvPr/>
          </p:nvSpPr>
          <p:spPr>
            <a:xfrm flipH="1">
              <a:off x="6651393" y="2256795"/>
              <a:ext cx="2277472" cy="2004122"/>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60" name="矩形"/>
            <p:cNvSpPr/>
            <p:nvPr/>
          </p:nvSpPr>
          <p:spPr>
            <a:xfrm>
              <a:off x="0" y="0"/>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61" name="矩形"/>
            <p:cNvSpPr/>
            <p:nvPr/>
          </p:nvSpPr>
          <p:spPr>
            <a:xfrm>
              <a:off x="2891086" y="311197"/>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62" name="矩形"/>
            <p:cNvSpPr/>
            <p:nvPr/>
          </p:nvSpPr>
          <p:spPr>
            <a:xfrm>
              <a:off x="955643" y="1825149"/>
              <a:ext cx="1601813"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63" name="矩形"/>
            <p:cNvSpPr/>
            <p:nvPr/>
          </p:nvSpPr>
          <p:spPr>
            <a:xfrm>
              <a:off x="6089246" y="567092"/>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64" name="矩形"/>
            <p:cNvSpPr/>
            <p:nvPr/>
          </p:nvSpPr>
          <p:spPr>
            <a:xfrm>
              <a:off x="8212647" y="2004276"/>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65" name="矩形"/>
            <p:cNvSpPr/>
            <p:nvPr/>
          </p:nvSpPr>
          <p:spPr>
            <a:xfrm>
              <a:off x="8596490" y="0"/>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66" name="矩形"/>
            <p:cNvSpPr/>
            <p:nvPr/>
          </p:nvSpPr>
          <p:spPr>
            <a:xfrm>
              <a:off x="2275337" y="3485775"/>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67" name="矩形"/>
            <p:cNvSpPr/>
            <p:nvPr/>
          </p:nvSpPr>
          <p:spPr>
            <a:xfrm>
              <a:off x="6089246" y="396584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68" name="矩形"/>
            <p:cNvSpPr/>
            <p:nvPr/>
          </p:nvSpPr>
          <p:spPr>
            <a:xfrm>
              <a:off x="2891086" y="5373272"/>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69" name="矩形"/>
            <p:cNvSpPr/>
            <p:nvPr/>
          </p:nvSpPr>
          <p:spPr>
            <a:xfrm>
              <a:off x="5449508" y="592741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73" name="成组"/>
          <p:cNvGrpSpPr/>
          <p:nvPr/>
        </p:nvGrpSpPr>
        <p:grpSpPr>
          <a:xfrm>
            <a:off x="13185033" y="4249801"/>
            <a:ext cx="9395564" cy="800101"/>
            <a:chOff x="0" y="0"/>
            <a:chExt cx="9395562" cy="800100"/>
          </a:xfrm>
        </p:grpSpPr>
        <p:sp>
          <p:nvSpPr>
            <p:cNvPr id="671" name="Link-state protocol (OSPF / IS-IS)"/>
            <p:cNvSpPr txBox="1"/>
            <p:nvPr/>
          </p:nvSpPr>
          <p:spPr>
            <a:xfrm>
              <a:off x="1036481" y="0"/>
              <a:ext cx="8359082"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t>Link-state protocol (OSPF / IS-IS)</a:t>
              </a:r>
            </a:p>
          </p:txBody>
        </p:sp>
        <p:sp>
          <p:nvSpPr>
            <p:cNvPr id="672" name="1"/>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grpSp>
        <p:nvGrpSpPr>
          <p:cNvPr id="676" name="成组"/>
          <p:cNvGrpSpPr/>
          <p:nvPr/>
        </p:nvGrpSpPr>
        <p:grpSpPr>
          <a:xfrm>
            <a:off x="13185033" y="5515584"/>
            <a:ext cx="10123202" cy="800101"/>
            <a:chOff x="0" y="0"/>
            <a:chExt cx="9815006" cy="800100"/>
          </a:xfrm>
        </p:grpSpPr>
        <p:sp>
          <p:nvSpPr>
            <p:cNvPr id="674" name="Also flood available bandwidth info"/>
            <p:cNvSpPr txBox="1"/>
            <p:nvPr/>
          </p:nvSpPr>
          <p:spPr>
            <a:xfrm>
              <a:off x="1038965" y="0"/>
              <a:ext cx="8776042"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Also flood available bandwidth info</a:t>
              </a:r>
            </a:p>
          </p:txBody>
        </p:sp>
        <p:sp>
          <p:nvSpPr>
            <p:cNvPr id="675" name="2"/>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2</a:t>
              </a:r>
            </a:p>
          </p:txBody>
        </p:sp>
      </p:grpSp>
      <p:sp>
        <p:nvSpPr>
          <p:cNvPr id="677" name="矩形"/>
          <p:cNvSpPr/>
          <p:nvPr/>
        </p:nvSpPr>
        <p:spPr>
          <a:xfrm>
            <a:off x="-81843" y="2715883"/>
            <a:ext cx="12936373" cy="8463356"/>
          </a:xfrm>
          <a:prstGeom prst="rect">
            <a:avLst/>
          </a:prstGeom>
          <a:solidFill>
            <a:srgbClr val="FFFFFF">
              <a:alpha val="78952"/>
            </a:srgbClr>
          </a:solidFill>
          <a:ln w="12700">
            <a:miter lim="400000"/>
          </a:ln>
        </p:spPr>
        <p:txBody>
          <a:bodyPr lIns="71437" tIns="71437" rIns="71437" bIns="71437" anchor="ctr"/>
          <a:lstStyle/>
          <a:p>
            <a:pPr>
              <a:defRPr sz="3200">
                <a:solidFill>
                  <a:srgbClr val="FFFFFF"/>
                </a:solidFill>
              </a:defRPr>
            </a:pPr>
            <a:endParaRPr/>
          </a:p>
        </p:txBody>
      </p:sp>
      <p:grpSp>
        <p:nvGrpSpPr>
          <p:cNvPr id="680" name="成组"/>
          <p:cNvGrpSpPr/>
          <p:nvPr/>
        </p:nvGrpSpPr>
        <p:grpSpPr>
          <a:xfrm>
            <a:off x="13185033" y="6781366"/>
            <a:ext cx="9891942" cy="800101"/>
            <a:chOff x="0" y="0"/>
            <a:chExt cx="9559670" cy="800100"/>
          </a:xfrm>
        </p:grpSpPr>
        <p:sp>
          <p:nvSpPr>
            <p:cNvPr id="678" name="Fulfill tunnel provisioning requests"/>
            <p:cNvSpPr txBox="1"/>
            <p:nvPr/>
          </p:nvSpPr>
          <p:spPr>
            <a:xfrm>
              <a:off x="1038966" y="0"/>
              <a:ext cx="8520705"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Fulfill tunnel provisioning requests</a:t>
              </a:r>
            </a:p>
          </p:txBody>
        </p:sp>
        <p:sp>
          <p:nvSpPr>
            <p:cNvPr id="679" name="3"/>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3</a:t>
              </a:r>
            </a:p>
          </p:txBody>
        </p:sp>
      </p:grpSp>
      <p:sp>
        <p:nvSpPr>
          <p:cNvPr id="681" name="线条"/>
          <p:cNvSpPr/>
          <p:nvPr/>
        </p:nvSpPr>
        <p:spPr>
          <a:xfrm>
            <a:off x="1307025" y="3166910"/>
            <a:ext cx="4269550" cy="7123451"/>
          </a:xfrm>
          <a:custGeom>
            <a:avLst/>
            <a:gdLst/>
            <a:ahLst/>
            <a:cxnLst>
              <a:cxn ang="0">
                <a:pos x="wd2" y="hd2"/>
              </a:cxn>
              <a:cxn ang="5400000">
                <a:pos x="wd2" y="hd2"/>
              </a:cxn>
              <a:cxn ang="10800000">
                <a:pos x="wd2" y="hd2"/>
              </a:cxn>
              <a:cxn ang="16200000">
                <a:pos x="wd2" y="hd2"/>
              </a:cxn>
            </a:cxnLst>
            <a:rect l="0" t="0" r="r" b="b"/>
            <a:pathLst>
              <a:path w="20573" h="21600" extrusionOk="0">
                <a:moveTo>
                  <a:pt x="17932" y="21600"/>
                </a:moveTo>
                <a:cubicBezTo>
                  <a:pt x="17932" y="21600"/>
                  <a:pt x="18188" y="19130"/>
                  <a:pt x="19981" y="17745"/>
                </a:cubicBezTo>
                <a:cubicBezTo>
                  <a:pt x="21413" y="16638"/>
                  <a:pt x="19924" y="14661"/>
                  <a:pt x="18921" y="13683"/>
                </a:cubicBezTo>
                <a:cubicBezTo>
                  <a:pt x="15796" y="10949"/>
                  <a:pt x="14525" y="8842"/>
                  <a:pt x="12971" y="7939"/>
                </a:cubicBezTo>
                <a:cubicBezTo>
                  <a:pt x="10716" y="6629"/>
                  <a:pt x="8501" y="3757"/>
                  <a:pt x="7360" y="2698"/>
                </a:cubicBezTo>
                <a:cubicBezTo>
                  <a:pt x="5596" y="1062"/>
                  <a:pt x="-187" y="653"/>
                  <a:pt x="5" y="0"/>
                </a:cubicBezTo>
              </a:path>
            </a:pathLst>
          </a:custGeom>
          <a:ln w="114300">
            <a:solidFill>
              <a:schemeClr val="accent5"/>
            </a:solidFill>
            <a:miter lim="400000"/>
            <a:tailEnd type="arrow"/>
          </a:ln>
        </p:spPr>
        <p:txBody>
          <a:bodyPr lIns="71437" tIns="71437" rIns="71437" bIns="71437" anchor="ctr"/>
          <a:lstStyle/>
          <a:p>
            <a:pPr>
              <a:defRPr sz="3200"/>
            </a:pPr>
            <a:endParaRPr/>
          </a:p>
        </p:txBody>
      </p:sp>
      <p:grpSp>
        <p:nvGrpSpPr>
          <p:cNvPr id="686" name="成组"/>
          <p:cNvGrpSpPr/>
          <p:nvPr/>
        </p:nvGrpSpPr>
        <p:grpSpPr>
          <a:xfrm>
            <a:off x="25400" y="7607300"/>
            <a:ext cx="4867948" cy="3556000"/>
            <a:chOff x="0" y="0"/>
            <a:chExt cx="4867947" cy="3556000"/>
          </a:xfrm>
        </p:grpSpPr>
        <p:sp>
          <p:nvSpPr>
            <p:cNvPr id="683" name="圆形"/>
            <p:cNvSpPr/>
            <p:nvPr/>
          </p:nvSpPr>
          <p:spPr>
            <a:xfrm>
              <a:off x="0" y="0"/>
              <a:ext cx="3556000" cy="3556000"/>
            </a:xfrm>
            <a:prstGeom prst="ellips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solidFill>
                    <a:srgbClr val="FFFFFF"/>
                  </a:solidFill>
                </a:defRPr>
              </a:pPr>
              <a:endParaRPr/>
            </a:p>
          </p:txBody>
        </p:sp>
        <p:sp>
          <p:nvSpPr>
            <p:cNvPr id="684" name="线条"/>
            <p:cNvSpPr/>
            <p:nvPr/>
          </p:nvSpPr>
          <p:spPr>
            <a:xfrm>
              <a:off x="2802999" y="311656"/>
              <a:ext cx="2054694" cy="1165829"/>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sp>
          <p:nvSpPr>
            <p:cNvPr id="685" name="线条"/>
            <p:cNvSpPr/>
            <p:nvPr/>
          </p:nvSpPr>
          <p:spPr>
            <a:xfrm flipV="1">
              <a:off x="2932174" y="1867089"/>
              <a:ext cx="1935774" cy="1273263"/>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grpSp>
      <p:grpSp>
        <p:nvGrpSpPr>
          <p:cNvPr id="689" name="成组"/>
          <p:cNvGrpSpPr/>
          <p:nvPr/>
        </p:nvGrpSpPr>
        <p:grpSpPr>
          <a:xfrm>
            <a:off x="13185033" y="8047149"/>
            <a:ext cx="9579567" cy="800101"/>
            <a:chOff x="0" y="0"/>
            <a:chExt cx="9215273" cy="800100"/>
          </a:xfrm>
        </p:grpSpPr>
        <p:sp>
          <p:nvSpPr>
            <p:cNvPr id="687" name="Update network state, flood info"/>
            <p:cNvSpPr txBox="1"/>
            <p:nvPr/>
          </p:nvSpPr>
          <p:spPr>
            <a:xfrm>
              <a:off x="1038873" y="-1"/>
              <a:ext cx="8176401"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Update network state, flood info</a:t>
              </a:r>
            </a:p>
          </p:txBody>
        </p:sp>
        <p:sp>
          <p:nvSpPr>
            <p:cNvPr id="688" name="4"/>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4</a:t>
              </a:r>
            </a:p>
          </p:txBody>
        </p:sp>
      </p:grpSp>
      <p:sp>
        <p:nvSpPr>
          <p:cNvPr id="695" name="Only ingress and egress read packet header"/>
          <p:cNvSpPr txBox="1"/>
          <p:nvPr/>
        </p:nvSpPr>
        <p:spPr>
          <a:xfrm>
            <a:off x="4376857" y="12070857"/>
            <a:ext cx="15630286" cy="124938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b="1">
                <a:solidFill>
                  <a:schemeClr val="accent5"/>
                </a:solidFill>
                <a:latin typeface="Gill Sans"/>
                <a:ea typeface="Gill Sans"/>
                <a:cs typeface="Gill Sans"/>
                <a:sym typeface="Gill Sans"/>
              </a:defRPr>
            </a:lvl1pPr>
          </a:lstStyle>
          <a:p>
            <a:r>
              <a:t>Only ingress and egress read packet header</a:t>
            </a:r>
          </a:p>
        </p:txBody>
      </p:sp>
      <p:sp>
        <p:nvSpPr>
          <p:cNvPr id="89" name="任意多边形: 形状 88">
            <a:extLst>
              <a:ext uri="{FF2B5EF4-FFF2-40B4-BE49-F238E27FC236}">
                <a16:creationId xmlns:a16="http://schemas.microsoft.com/office/drawing/2014/main" id="{A008CD5B-214A-40C8-B1AF-FC6368A8A899}"/>
              </a:ext>
            </a:extLst>
          </p:cNvPr>
          <p:cNvSpPr/>
          <p:nvPr/>
        </p:nvSpPr>
        <p:spPr>
          <a:xfrm>
            <a:off x="1846729" y="3173506"/>
            <a:ext cx="8301318" cy="7064188"/>
          </a:xfrm>
          <a:custGeom>
            <a:avLst/>
            <a:gdLst>
              <a:gd name="connsiteX0" fmla="*/ 3585883 w 8301318"/>
              <a:gd name="connsiteY0" fmla="*/ 7064188 h 7064188"/>
              <a:gd name="connsiteX1" fmla="*/ 3603812 w 8301318"/>
              <a:gd name="connsiteY1" fmla="*/ 6759388 h 7064188"/>
              <a:gd name="connsiteX2" fmla="*/ 3621742 w 8301318"/>
              <a:gd name="connsiteY2" fmla="*/ 6705600 h 7064188"/>
              <a:gd name="connsiteX3" fmla="*/ 3657600 w 8301318"/>
              <a:gd name="connsiteY3" fmla="*/ 6562165 h 7064188"/>
              <a:gd name="connsiteX4" fmla="*/ 3675530 w 8301318"/>
              <a:gd name="connsiteY4" fmla="*/ 6508376 h 7064188"/>
              <a:gd name="connsiteX5" fmla="*/ 3693459 w 8301318"/>
              <a:gd name="connsiteY5" fmla="*/ 6436659 h 7064188"/>
              <a:gd name="connsiteX6" fmla="*/ 3729318 w 8301318"/>
              <a:gd name="connsiteY6" fmla="*/ 6382870 h 7064188"/>
              <a:gd name="connsiteX7" fmla="*/ 3747247 w 8301318"/>
              <a:gd name="connsiteY7" fmla="*/ 6329082 h 7064188"/>
              <a:gd name="connsiteX8" fmla="*/ 3818965 w 8301318"/>
              <a:gd name="connsiteY8" fmla="*/ 6221506 h 7064188"/>
              <a:gd name="connsiteX9" fmla="*/ 3908612 w 8301318"/>
              <a:gd name="connsiteY9" fmla="*/ 6060141 h 7064188"/>
              <a:gd name="connsiteX10" fmla="*/ 3944471 w 8301318"/>
              <a:gd name="connsiteY10" fmla="*/ 6006353 h 7064188"/>
              <a:gd name="connsiteX11" fmla="*/ 4052047 w 8301318"/>
              <a:gd name="connsiteY11" fmla="*/ 5934635 h 7064188"/>
              <a:gd name="connsiteX12" fmla="*/ 4105836 w 8301318"/>
              <a:gd name="connsiteY12" fmla="*/ 5880847 h 7064188"/>
              <a:gd name="connsiteX13" fmla="*/ 4231342 w 8301318"/>
              <a:gd name="connsiteY13" fmla="*/ 5809129 h 7064188"/>
              <a:gd name="connsiteX14" fmla="*/ 4285130 w 8301318"/>
              <a:gd name="connsiteY14" fmla="*/ 5791200 h 7064188"/>
              <a:gd name="connsiteX15" fmla="*/ 4338918 w 8301318"/>
              <a:gd name="connsiteY15" fmla="*/ 5755341 h 7064188"/>
              <a:gd name="connsiteX16" fmla="*/ 4446495 w 8301318"/>
              <a:gd name="connsiteY16" fmla="*/ 5719482 h 7064188"/>
              <a:gd name="connsiteX17" fmla="*/ 4500283 w 8301318"/>
              <a:gd name="connsiteY17" fmla="*/ 5701553 h 7064188"/>
              <a:gd name="connsiteX18" fmla="*/ 4572000 w 8301318"/>
              <a:gd name="connsiteY18" fmla="*/ 5665694 h 7064188"/>
              <a:gd name="connsiteX19" fmla="*/ 4751295 w 8301318"/>
              <a:gd name="connsiteY19" fmla="*/ 5611906 h 7064188"/>
              <a:gd name="connsiteX20" fmla="*/ 4858871 w 8301318"/>
              <a:gd name="connsiteY20" fmla="*/ 5576047 h 7064188"/>
              <a:gd name="connsiteX21" fmla="*/ 4966447 w 8301318"/>
              <a:gd name="connsiteY21" fmla="*/ 5540188 h 7064188"/>
              <a:gd name="connsiteX22" fmla="*/ 5020236 w 8301318"/>
              <a:gd name="connsiteY22" fmla="*/ 5522259 h 7064188"/>
              <a:gd name="connsiteX23" fmla="*/ 5109883 w 8301318"/>
              <a:gd name="connsiteY23" fmla="*/ 5504329 h 7064188"/>
              <a:gd name="connsiteX24" fmla="*/ 5163671 w 8301318"/>
              <a:gd name="connsiteY24" fmla="*/ 5486400 h 7064188"/>
              <a:gd name="connsiteX25" fmla="*/ 5360895 w 8301318"/>
              <a:gd name="connsiteY25" fmla="*/ 5432612 h 7064188"/>
              <a:gd name="connsiteX26" fmla="*/ 5414683 w 8301318"/>
              <a:gd name="connsiteY26" fmla="*/ 5414682 h 7064188"/>
              <a:gd name="connsiteX27" fmla="*/ 5468471 w 8301318"/>
              <a:gd name="connsiteY27" fmla="*/ 5396753 h 7064188"/>
              <a:gd name="connsiteX28" fmla="*/ 5522259 w 8301318"/>
              <a:gd name="connsiteY28" fmla="*/ 5360894 h 7064188"/>
              <a:gd name="connsiteX29" fmla="*/ 5683624 w 8301318"/>
              <a:gd name="connsiteY29" fmla="*/ 5307106 h 7064188"/>
              <a:gd name="connsiteX30" fmla="*/ 5737412 w 8301318"/>
              <a:gd name="connsiteY30" fmla="*/ 5289176 h 7064188"/>
              <a:gd name="connsiteX31" fmla="*/ 5791200 w 8301318"/>
              <a:gd name="connsiteY31" fmla="*/ 5271247 h 7064188"/>
              <a:gd name="connsiteX32" fmla="*/ 5844989 w 8301318"/>
              <a:gd name="connsiteY32" fmla="*/ 5235388 h 7064188"/>
              <a:gd name="connsiteX33" fmla="*/ 5916706 w 8301318"/>
              <a:gd name="connsiteY33" fmla="*/ 5181600 h 7064188"/>
              <a:gd name="connsiteX34" fmla="*/ 5988424 w 8301318"/>
              <a:gd name="connsiteY34" fmla="*/ 5163670 h 7064188"/>
              <a:gd name="connsiteX35" fmla="*/ 6042212 w 8301318"/>
              <a:gd name="connsiteY35" fmla="*/ 5145741 h 7064188"/>
              <a:gd name="connsiteX36" fmla="*/ 6203577 w 8301318"/>
              <a:gd name="connsiteY36" fmla="*/ 5056094 h 7064188"/>
              <a:gd name="connsiteX37" fmla="*/ 6257365 w 8301318"/>
              <a:gd name="connsiteY37" fmla="*/ 5020235 h 7064188"/>
              <a:gd name="connsiteX38" fmla="*/ 6400800 w 8301318"/>
              <a:gd name="connsiteY38" fmla="*/ 4966447 h 7064188"/>
              <a:gd name="connsiteX39" fmla="*/ 6472518 w 8301318"/>
              <a:gd name="connsiteY39" fmla="*/ 4912659 h 7064188"/>
              <a:gd name="connsiteX40" fmla="*/ 6526306 w 8301318"/>
              <a:gd name="connsiteY40" fmla="*/ 4894729 h 7064188"/>
              <a:gd name="connsiteX41" fmla="*/ 6651812 w 8301318"/>
              <a:gd name="connsiteY41" fmla="*/ 4840941 h 7064188"/>
              <a:gd name="connsiteX42" fmla="*/ 6759389 w 8301318"/>
              <a:gd name="connsiteY42" fmla="*/ 4787153 h 7064188"/>
              <a:gd name="connsiteX43" fmla="*/ 6866965 w 8301318"/>
              <a:gd name="connsiteY43" fmla="*/ 4733365 h 7064188"/>
              <a:gd name="connsiteX44" fmla="*/ 7028330 w 8301318"/>
              <a:gd name="connsiteY44" fmla="*/ 4625788 h 7064188"/>
              <a:gd name="connsiteX45" fmla="*/ 7082118 w 8301318"/>
              <a:gd name="connsiteY45" fmla="*/ 4589929 h 7064188"/>
              <a:gd name="connsiteX46" fmla="*/ 7135906 w 8301318"/>
              <a:gd name="connsiteY46" fmla="*/ 4554070 h 7064188"/>
              <a:gd name="connsiteX47" fmla="*/ 7279342 w 8301318"/>
              <a:gd name="connsiteY47" fmla="*/ 4428565 h 7064188"/>
              <a:gd name="connsiteX48" fmla="*/ 7404847 w 8301318"/>
              <a:gd name="connsiteY48" fmla="*/ 4303059 h 7064188"/>
              <a:gd name="connsiteX49" fmla="*/ 7440706 w 8301318"/>
              <a:gd name="connsiteY49" fmla="*/ 4249270 h 7064188"/>
              <a:gd name="connsiteX50" fmla="*/ 7512424 w 8301318"/>
              <a:gd name="connsiteY50" fmla="*/ 4195482 h 7064188"/>
              <a:gd name="connsiteX51" fmla="*/ 7566212 w 8301318"/>
              <a:gd name="connsiteY51" fmla="*/ 4141694 h 7064188"/>
              <a:gd name="connsiteX52" fmla="*/ 7620000 w 8301318"/>
              <a:gd name="connsiteY52" fmla="*/ 4105835 h 7064188"/>
              <a:gd name="connsiteX53" fmla="*/ 7673789 w 8301318"/>
              <a:gd name="connsiteY53" fmla="*/ 4034118 h 7064188"/>
              <a:gd name="connsiteX54" fmla="*/ 7727577 w 8301318"/>
              <a:gd name="connsiteY54" fmla="*/ 3980329 h 7064188"/>
              <a:gd name="connsiteX55" fmla="*/ 7781365 w 8301318"/>
              <a:gd name="connsiteY55" fmla="*/ 3908612 h 7064188"/>
              <a:gd name="connsiteX56" fmla="*/ 7835153 w 8301318"/>
              <a:gd name="connsiteY56" fmla="*/ 3854823 h 7064188"/>
              <a:gd name="connsiteX57" fmla="*/ 7906871 w 8301318"/>
              <a:gd name="connsiteY57" fmla="*/ 3729318 h 7064188"/>
              <a:gd name="connsiteX58" fmla="*/ 7996518 w 8301318"/>
              <a:gd name="connsiteY58" fmla="*/ 3621741 h 7064188"/>
              <a:gd name="connsiteX59" fmla="*/ 8014447 w 8301318"/>
              <a:gd name="connsiteY59" fmla="*/ 3567953 h 7064188"/>
              <a:gd name="connsiteX60" fmla="*/ 8086165 w 8301318"/>
              <a:gd name="connsiteY60" fmla="*/ 3424518 h 7064188"/>
              <a:gd name="connsiteX61" fmla="*/ 8104095 w 8301318"/>
              <a:gd name="connsiteY61" fmla="*/ 3334870 h 7064188"/>
              <a:gd name="connsiteX62" fmla="*/ 8175812 w 8301318"/>
              <a:gd name="connsiteY62" fmla="*/ 3209365 h 7064188"/>
              <a:gd name="connsiteX63" fmla="*/ 8211671 w 8301318"/>
              <a:gd name="connsiteY63" fmla="*/ 3065929 h 7064188"/>
              <a:gd name="connsiteX64" fmla="*/ 8229600 w 8301318"/>
              <a:gd name="connsiteY64" fmla="*/ 3012141 h 7064188"/>
              <a:gd name="connsiteX65" fmla="*/ 8265459 w 8301318"/>
              <a:gd name="connsiteY65" fmla="*/ 2958353 h 7064188"/>
              <a:gd name="connsiteX66" fmla="*/ 8283389 w 8301318"/>
              <a:gd name="connsiteY66" fmla="*/ 2886635 h 7064188"/>
              <a:gd name="connsiteX67" fmla="*/ 8301318 w 8301318"/>
              <a:gd name="connsiteY67" fmla="*/ 2832847 h 7064188"/>
              <a:gd name="connsiteX68" fmla="*/ 8283389 w 8301318"/>
              <a:gd name="connsiteY68" fmla="*/ 2366682 h 7064188"/>
              <a:gd name="connsiteX69" fmla="*/ 8247530 w 8301318"/>
              <a:gd name="connsiteY69" fmla="*/ 2259106 h 7064188"/>
              <a:gd name="connsiteX70" fmla="*/ 8193742 w 8301318"/>
              <a:gd name="connsiteY70" fmla="*/ 2205318 h 7064188"/>
              <a:gd name="connsiteX71" fmla="*/ 8086165 w 8301318"/>
              <a:gd name="connsiteY71" fmla="*/ 2079812 h 7064188"/>
              <a:gd name="connsiteX72" fmla="*/ 7960659 w 8301318"/>
              <a:gd name="connsiteY72" fmla="*/ 1990165 h 7064188"/>
              <a:gd name="connsiteX73" fmla="*/ 7871012 w 8301318"/>
              <a:gd name="connsiteY73" fmla="*/ 1954306 h 7064188"/>
              <a:gd name="connsiteX74" fmla="*/ 7799295 w 8301318"/>
              <a:gd name="connsiteY74" fmla="*/ 1918447 h 7064188"/>
              <a:gd name="connsiteX75" fmla="*/ 7637930 w 8301318"/>
              <a:gd name="connsiteY75" fmla="*/ 1864659 h 7064188"/>
              <a:gd name="connsiteX76" fmla="*/ 7584142 w 8301318"/>
              <a:gd name="connsiteY76" fmla="*/ 1846729 h 7064188"/>
              <a:gd name="connsiteX77" fmla="*/ 7512424 w 8301318"/>
              <a:gd name="connsiteY77" fmla="*/ 1810870 h 7064188"/>
              <a:gd name="connsiteX78" fmla="*/ 7386918 w 8301318"/>
              <a:gd name="connsiteY78" fmla="*/ 1792941 h 7064188"/>
              <a:gd name="connsiteX79" fmla="*/ 7279342 w 8301318"/>
              <a:gd name="connsiteY79" fmla="*/ 1757082 h 7064188"/>
              <a:gd name="connsiteX80" fmla="*/ 7046259 w 8301318"/>
              <a:gd name="connsiteY80" fmla="*/ 1703294 h 7064188"/>
              <a:gd name="connsiteX81" fmla="*/ 6938683 w 8301318"/>
              <a:gd name="connsiteY81" fmla="*/ 1667435 h 7064188"/>
              <a:gd name="connsiteX82" fmla="*/ 6884895 w 8301318"/>
              <a:gd name="connsiteY82" fmla="*/ 1649506 h 7064188"/>
              <a:gd name="connsiteX83" fmla="*/ 6705600 w 8301318"/>
              <a:gd name="connsiteY83" fmla="*/ 1631576 h 7064188"/>
              <a:gd name="connsiteX84" fmla="*/ 6615953 w 8301318"/>
              <a:gd name="connsiteY84" fmla="*/ 1613647 h 7064188"/>
              <a:gd name="connsiteX85" fmla="*/ 6006353 w 8301318"/>
              <a:gd name="connsiteY85" fmla="*/ 1595718 h 7064188"/>
              <a:gd name="connsiteX86" fmla="*/ 5611906 w 8301318"/>
              <a:gd name="connsiteY86" fmla="*/ 1559859 h 7064188"/>
              <a:gd name="connsiteX87" fmla="*/ 5558118 w 8301318"/>
              <a:gd name="connsiteY87" fmla="*/ 1541929 h 7064188"/>
              <a:gd name="connsiteX88" fmla="*/ 5253318 w 8301318"/>
              <a:gd name="connsiteY88" fmla="*/ 1506070 h 7064188"/>
              <a:gd name="connsiteX89" fmla="*/ 5145742 w 8301318"/>
              <a:gd name="connsiteY89" fmla="*/ 1488141 h 7064188"/>
              <a:gd name="connsiteX90" fmla="*/ 4823012 w 8301318"/>
              <a:gd name="connsiteY90" fmla="*/ 1470212 h 7064188"/>
              <a:gd name="connsiteX91" fmla="*/ 4643718 w 8301318"/>
              <a:gd name="connsiteY91" fmla="*/ 1452282 h 7064188"/>
              <a:gd name="connsiteX92" fmla="*/ 4303059 w 8301318"/>
              <a:gd name="connsiteY92" fmla="*/ 1434353 h 7064188"/>
              <a:gd name="connsiteX93" fmla="*/ 4177553 w 8301318"/>
              <a:gd name="connsiteY93" fmla="*/ 1416423 h 7064188"/>
              <a:gd name="connsiteX94" fmla="*/ 4034118 w 8301318"/>
              <a:gd name="connsiteY94" fmla="*/ 1398494 h 7064188"/>
              <a:gd name="connsiteX95" fmla="*/ 3926542 w 8301318"/>
              <a:gd name="connsiteY95" fmla="*/ 1380565 h 7064188"/>
              <a:gd name="connsiteX96" fmla="*/ 3801036 w 8301318"/>
              <a:gd name="connsiteY96" fmla="*/ 1362635 h 7064188"/>
              <a:gd name="connsiteX97" fmla="*/ 3621742 w 8301318"/>
              <a:gd name="connsiteY97" fmla="*/ 1326776 h 7064188"/>
              <a:gd name="connsiteX98" fmla="*/ 3532095 w 8301318"/>
              <a:gd name="connsiteY98" fmla="*/ 1308847 h 7064188"/>
              <a:gd name="connsiteX99" fmla="*/ 3370730 w 8301318"/>
              <a:gd name="connsiteY99" fmla="*/ 1290918 h 7064188"/>
              <a:gd name="connsiteX100" fmla="*/ 3245224 w 8301318"/>
              <a:gd name="connsiteY100" fmla="*/ 1272988 h 7064188"/>
              <a:gd name="connsiteX101" fmla="*/ 2922495 w 8301318"/>
              <a:gd name="connsiteY101" fmla="*/ 1237129 h 7064188"/>
              <a:gd name="connsiteX102" fmla="*/ 2743200 w 8301318"/>
              <a:gd name="connsiteY102" fmla="*/ 1201270 h 7064188"/>
              <a:gd name="connsiteX103" fmla="*/ 2492189 w 8301318"/>
              <a:gd name="connsiteY103" fmla="*/ 1183341 h 7064188"/>
              <a:gd name="connsiteX104" fmla="*/ 2420471 w 8301318"/>
              <a:gd name="connsiteY104" fmla="*/ 1165412 h 7064188"/>
              <a:gd name="connsiteX105" fmla="*/ 2205318 w 8301318"/>
              <a:gd name="connsiteY105" fmla="*/ 1129553 h 7064188"/>
              <a:gd name="connsiteX106" fmla="*/ 1990165 w 8301318"/>
              <a:gd name="connsiteY106" fmla="*/ 1075765 h 7064188"/>
              <a:gd name="connsiteX107" fmla="*/ 1810871 w 8301318"/>
              <a:gd name="connsiteY107" fmla="*/ 1021976 h 7064188"/>
              <a:gd name="connsiteX108" fmla="*/ 1757083 w 8301318"/>
              <a:gd name="connsiteY108" fmla="*/ 1004047 h 7064188"/>
              <a:gd name="connsiteX109" fmla="*/ 1613647 w 8301318"/>
              <a:gd name="connsiteY109" fmla="*/ 932329 h 7064188"/>
              <a:gd name="connsiteX110" fmla="*/ 1541930 w 8301318"/>
              <a:gd name="connsiteY110" fmla="*/ 896470 h 7064188"/>
              <a:gd name="connsiteX111" fmla="*/ 1434353 w 8301318"/>
              <a:gd name="connsiteY111" fmla="*/ 824753 h 7064188"/>
              <a:gd name="connsiteX112" fmla="*/ 1380565 w 8301318"/>
              <a:gd name="connsiteY112" fmla="*/ 788894 h 7064188"/>
              <a:gd name="connsiteX113" fmla="*/ 1255059 w 8301318"/>
              <a:gd name="connsiteY113" fmla="*/ 627529 h 7064188"/>
              <a:gd name="connsiteX114" fmla="*/ 1183342 w 8301318"/>
              <a:gd name="connsiteY114" fmla="*/ 519953 h 7064188"/>
              <a:gd name="connsiteX115" fmla="*/ 1004047 w 8301318"/>
              <a:gd name="connsiteY115" fmla="*/ 304800 h 7064188"/>
              <a:gd name="connsiteX116" fmla="*/ 950259 w 8301318"/>
              <a:gd name="connsiteY116" fmla="*/ 286870 h 7064188"/>
              <a:gd name="connsiteX117" fmla="*/ 824753 w 8301318"/>
              <a:gd name="connsiteY117" fmla="*/ 251012 h 7064188"/>
              <a:gd name="connsiteX118" fmla="*/ 699247 w 8301318"/>
              <a:gd name="connsiteY118" fmla="*/ 179294 h 7064188"/>
              <a:gd name="connsiteX119" fmla="*/ 573742 w 8301318"/>
              <a:gd name="connsiteY119" fmla="*/ 143435 h 7064188"/>
              <a:gd name="connsiteX120" fmla="*/ 502024 w 8301318"/>
              <a:gd name="connsiteY120" fmla="*/ 107576 h 7064188"/>
              <a:gd name="connsiteX121" fmla="*/ 286871 w 8301318"/>
              <a:gd name="connsiteY121" fmla="*/ 89647 h 7064188"/>
              <a:gd name="connsiteX122" fmla="*/ 179295 w 8301318"/>
              <a:gd name="connsiteY122" fmla="*/ 53788 h 7064188"/>
              <a:gd name="connsiteX123" fmla="*/ 125506 w 8301318"/>
              <a:gd name="connsiteY123" fmla="*/ 35859 h 7064188"/>
              <a:gd name="connsiteX124" fmla="*/ 53789 w 8301318"/>
              <a:gd name="connsiteY124" fmla="*/ 17929 h 7064188"/>
              <a:gd name="connsiteX125" fmla="*/ 0 w 8301318"/>
              <a:gd name="connsiteY125" fmla="*/ 0 h 706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301318" h="7064188">
                <a:moveTo>
                  <a:pt x="3585883" y="7064188"/>
                </a:moveTo>
                <a:cubicBezTo>
                  <a:pt x="3591859" y="6962588"/>
                  <a:pt x="3593685" y="6860659"/>
                  <a:pt x="3603812" y="6759388"/>
                </a:cubicBezTo>
                <a:cubicBezTo>
                  <a:pt x="3605693" y="6740583"/>
                  <a:pt x="3616769" y="6723833"/>
                  <a:pt x="3621742" y="6705600"/>
                </a:cubicBezTo>
                <a:cubicBezTo>
                  <a:pt x="3634709" y="6658053"/>
                  <a:pt x="3642015" y="6608919"/>
                  <a:pt x="3657600" y="6562165"/>
                </a:cubicBezTo>
                <a:cubicBezTo>
                  <a:pt x="3663577" y="6544235"/>
                  <a:pt x="3670338" y="6526548"/>
                  <a:pt x="3675530" y="6508376"/>
                </a:cubicBezTo>
                <a:cubicBezTo>
                  <a:pt x="3682300" y="6484683"/>
                  <a:pt x="3683752" y="6459308"/>
                  <a:pt x="3693459" y="6436659"/>
                </a:cubicBezTo>
                <a:cubicBezTo>
                  <a:pt x="3701947" y="6416853"/>
                  <a:pt x="3717365" y="6400800"/>
                  <a:pt x="3729318" y="6382870"/>
                </a:cubicBezTo>
                <a:cubicBezTo>
                  <a:pt x="3735294" y="6364941"/>
                  <a:pt x="3738069" y="6345603"/>
                  <a:pt x="3747247" y="6329082"/>
                </a:cubicBezTo>
                <a:cubicBezTo>
                  <a:pt x="3768177" y="6291409"/>
                  <a:pt x="3805336" y="6262391"/>
                  <a:pt x="3818965" y="6221506"/>
                </a:cubicBezTo>
                <a:cubicBezTo>
                  <a:pt x="3850524" y="6126834"/>
                  <a:pt x="3826412" y="6183441"/>
                  <a:pt x="3908612" y="6060141"/>
                </a:cubicBezTo>
                <a:cubicBezTo>
                  <a:pt x="3920565" y="6042212"/>
                  <a:pt x="3926542" y="6018306"/>
                  <a:pt x="3944471" y="6006353"/>
                </a:cubicBezTo>
                <a:cubicBezTo>
                  <a:pt x="3980330" y="5982447"/>
                  <a:pt x="4021573" y="5965109"/>
                  <a:pt x="4052047" y="5934635"/>
                </a:cubicBezTo>
                <a:cubicBezTo>
                  <a:pt x="4069977" y="5916706"/>
                  <a:pt x="4086357" y="5897080"/>
                  <a:pt x="4105836" y="5880847"/>
                </a:cubicBezTo>
                <a:cubicBezTo>
                  <a:pt x="4137613" y="5854366"/>
                  <a:pt x="4195236" y="5824603"/>
                  <a:pt x="4231342" y="5809129"/>
                </a:cubicBezTo>
                <a:cubicBezTo>
                  <a:pt x="4248713" y="5801684"/>
                  <a:pt x="4267201" y="5797176"/>
                  <a:pt x="4285130" y="5791200"/>
                </a:cubicBezTo>
                <a:cubicBezTo>
                  <a:pt x="4303059" y="5779247"/>
                  <a:pt x="4319227" y="5764093"/>
                  <a:pt x="4338918" y="5755341"/>
                </a:cubicBezTo>
                <a:cubicBezTo>
                  <a:pt x="4373459" y="5739989"/>
                  <a:pt x="4410636" y="5731435"/>
                  <a:pt x="4446495" y="5719482"/>
                </a:cubicBezTo>
                <a:cubicBezTo>
                  <a:pt x="4464424" y="5713506"/>
                  <a:pt x="4483379" y="5710005"/>
                  <a:pt x="4500283" y="5701553"/>
                </a:cubicBezTo>
                <a:cubicBezTo>
                  <a:pt x="4524189" y="5689600"/>
                  <a:pt x="4547184" y="5675620"/>
                  <a:pt x="4572000" y="5665694"/>
                </a:cubicBezTo>
                <a:cubicBezTo>
                  <a:pt x="4698788" y="5614978"/>
                  <a:pt x="4645623" y="5643608"/>
                  <a:pt x="4751295" y="5611906"/>
                </a:cubicBezTo>
                <a:cubicBezTo>
                  <a:pt x="4787499" y="5601045"/>
                  <a:pt x="4823012" y="5588000"/>
                  <a:pt x="4858871" y="5576047"/>
                </a:cubicBezTo>
                <a:lnTo>
                  <a:pt x="4966447" y="5540188"/>
                </a:lnTo>
                <a:cubicBezTo>
                  <a:pt x="4984377" y="5534211"/>
                  <a:pt x="5001704" y="5525966"/>
                  <a:pt x="5020236" y="5522259"/>
                </a:cubicBezTo>
                <a:cubicBezTo>
                  <a:pt x="5050118" y="5516282"/>
                  <a:pt x="5080319" y="5511720"/>
                  <a:pt x="5109883" y="5504329"/>
                </a:cubicBezTo>
                <a:cubicBezTo>
                  <a:pt x="5128218" y="5499745"/>
                  <a:pt x="5145336" y="5490984"/>
                  <a:pt x="5163671" y="5486400"/>
                </a:cubicBezTo>
                <a:cubicBezTo>
                  <a:pt x="5366396" y="5435718"/>
                  <a:pt x="5130125" y="5509535"/>
                  <a:pt x="5360895" y="5432612"/>
                </a:cubicBezTo>
                <a:lnTo>
                  <a:pt x="5414683" y="5414682"/>
                </a:lnTo>
                <a:lnTo>
                  <a:pt x="5468471" y="5396753"/>
                </a:lnTo>
                <a:cubicBezTo>
                  <a:pt x="5486400" y="5384800"/>
                  <a:pt x="5502568" y="5369646"/>
                  <a:pt x="5522259" y="5360894"/>
                </a:cubicBezTo>
                <a:cubicBezTo>
                  <a:pt x="5522271" y="5360889"/>
                  <a:pt x="5656724" y="5316073"/>
                  <a:pt x="5683624" y="5307106"/>
                </a:cubicBezTo>
                <a:lnTo>
                  <a:pt x="5737412" y="5289176"/>
                </a:lnTo>
                <a:lnTo>
                  <a:pt x="5791200" y="5271247"/>
                </a:lnTo>
                <a:cubicBezTo>
                  <a:pt x="5809130" y="5259294"/>
                  <a:pt x="5827454" y="5247913"/>
                  <a:pt x="5844989" y="5235388"/>
                </a:cubicBezTo>
                <a:cubicBezTo>
                  <a:pt x="5869305" y="5218019"/>
                  <a:pt x="5889979" y="5194964"/>
                  <a:pt x="5916706" y="5181600"/>
                </a:cubicBezTo>
                <a:cubicBezTo>
                  <a:pt x="5938746" y="5170580"/>
                  <a:pt x="5964730" y="5170440"/>
                  <a:pt x="5988424" y="5163670"/>
                </a:cubicBezTo>
                <a:cubicBezTo>
                  <a:pt x="6006596" y="5158478"/>
                  <a:pt x="6024283" y="5151717"/>
                  <a:pt x="6042212" y="5145741"/>
                </a:cubicBezTo>
                <a:cubicBezTo>
                  <a:pt x="6165514" y="5063540"/>
                  <a:pt x="6108903" y="5087651"/>
                  <a:pt x="6203577" y="5056094"/>
                </a:cubicBezTo>
                <a:cubicBezTo>
                  <a:pt x="6221506" y="5044141"/>
                  <a:pt x="6237559" y="5028723"/>
                  <a:pt x="6257365" y="5020235"/>
                </a:cubicBezTo>
                <a:cubicBezTo>
                  <a:pt x="6388780" y="4963915"/>
                  <a:pt x="6270418" y="5047936"/>
                  <a:pt x="6400800" y="4966447"/>
                </a:cubicBezTo>
                <a:cubicBezTo>
                  <a:pt x="6426140" y="4950609"/>
                  <a:pt x="6446573" y="4927485"/>
                  <a:pt x="6472518" y="4912659"/>
                </a:cubicBezTo>
                <a:cubicBezTo>
                  <a:pt x="6488927" y="4903282"/>
                  <a:pt x="6508935" y="4902174"/>
                  <a:pt x="6526306" y="4894729"/>
                </a:cubicBezTo>
                <a:cubicBezTo>
                  <a:pt x="6681381" y="4828268"/>
                  <a:pt x="6525679" y="4882985"/>
                  <a:pt x="6651812" y="4840941"/>
                </a:cubicBezTo>
                <a:cubicBezTo>
                  <a:pt x="6805960" y="4738175"/>
                  <a:pt x="6610927" y="4861383"/>
                  <a:pt x="6759389" y="4787153"/>
                </a:cubicBezTo>
                <a:cubicBezTo>
                  <a:pt x="6898419" y="4717639"/>
                  <a:pt x="6731764" y="4778431"/>
                  <a:pt x="6866965" y="4733365"/>
                </a:cubicBezTo>
                <a:lnTo>
                  <a:pt x="7028330" y="4625788"/>
                </a:lnTo>
                <a:lnTo>
                  <a:pt x="7082118" y="4589929"/>
                </a:lnTo>
                <a:lnTo>
                  <a:pt x="7135906" y="4554070"/>
                </a:lnTo>
                <a:cubicBezTo>
                  <a:pt x="7237510" y="4401665"/>
                  <a:pt x="7070157" y="4637752"/>
                  <a:pt x="7279342" y="4428565"/>
                </a:cubicBezTo>
                <a:cubicBezTo>
                  <a:pt x="7321177" y="4386730"/>
                  <a:pt x="7372029" y="4352286"/>
                  <a:pt x="7404847" y="4303059"/>
                </a:cubicBezTo>
                <a:cubicBezTo>
                  <a:pt x="7416800" y="4285129"/>
                  <a:pt x="7425469" y="4264507"/>
                  <a:pt x="7440706" y="4249270"/>
                </a:cubicBezTo>
                <a:cubicBezTo>
                  <a:pt x="7461836" y="4228140"/>
                  <a:pt x="7489736" y="4214929"/>
                  <a:pt x="7512424" y="4195482"/>
                </a:cubicBezTo>
                <a:cubicBezTo>
                  <a:pt x="7531676" y="4178981"/>
                  <a:pt x="7546733" y="4157926"/>
                  <a:pt x="7566212" y="4141694"/>
                </a:cubicBezTo>
                <a:cubicBezTo>
                  <a:pt x="7582766" y="4127899"/>
                  <a:pt x="7604763" y="4121072"/>
                  <a:pt x="7620000" y="4105835"/>
                </a:cubicBezTo>
                <a:cubicBezTo>
                  <a:pt x="7641130" y="4084705"/>
                  <a:pt x="7654342" y="4056806"/>
                  <a:pt x="7673789" y="4034118"/>
                </a:cubicBezTo>
                <a:cubicBezTo>
                  <a:pt x="7690291" y="4014866"/>
                  <a:pt x="7711075" y="3999581"/>
                  <a:pt x="7727577" y="3980329"/>
                </a:cubicBezTo>
                <a:cubicBezTo>
                  <a:pt x="7747024" y="3957641"/>
                  <a:pt x="7761918" y="3931300"/>
                  <a:pt x="7781365" y="3908612"/>
                </a:cubicBezTo>
                <a:cubicBezTo>
                  <a:pt x="7797867" y="3889360"/>
                  <a:pt x="7818920" y="3874302"/>
                  <a:pt x="7835153" y="3854823"/>
                </a:cubicBezTo>
                <a:cubicBezTo>
                  <a:pt x="7874865" y="3807169"/>
                  <a:pt x="7874986" y="3785117"/>
                  <a:pt x="7906871" y="3729318"/>
                </a:cubicBezTo>
                <a:cubicBezTo>
                  <a:pt x="7940155" y="3671072"/>
                  <a:pt x="7947073" y="3671186"/>
                  <a:pt x="7996518" y="3621741"/>
                </a:cubicBezTo>
                <a:cubicBezTo>
                  <a:pt x="8002494" y="3603812"/>
                  <a:pt x="8006626" y="3585158"/>
                  <a:pt x="8014447" y="3567953"/>
                </a:cubicBezTo>
                <a:cubicBezTo>
                  <a:pt x="8036567" y="3519289"/>
                  <a:pt x="8086165" y="3424518"/>
                  <a:pt x="8086165" y="3424518"/>
                </a:cubicBezTo>
                <a:cubicBezTo>
                  <a:pt x="8092142" y="3394635"/>
                  <a:pt x="8094458" y="3363781"/>
                  <a:pt x="8104095" y="3334870"/>
                </a:cubicBezTo>
                <a:cubicBezTo>
                  <a:pt x="8119261" y="3289372"/>
                  <a:pt x="8149579" y="3248714"/>
                  <a:pt x="8175812" y="3209365"/>
                </a:cubicBezTo>
                <a:cubicBezTo>
                  <a:pt x="8187765" y="3161553"/>
                  <a:pt x="8196086" y="3112684"/>
                  <a:pt x="8211671" y="3065929"/>
                </a:cubicBezTo>
                <a:cubicBezTo>
                  <a:pt x="8217647" y="3048000"/>
                  <a:pt x="8221148" y="3029045"/>
                  <a:pt x="8229600" y="3012141"/>
                </a:cubicBezTo>
                <a:cubicBezTo>
                  <a:pt x="8239237" y="2992867"/>
                  <a:pt x="8253506" y="2976282"/>
                  <a:pt x="8265459" y="2958353"/>
                </a:cubicBezTo>
                <a:cubicBezTo>
                  <a:pt x="8271436" y="2934447"/>
                  <a:pt x="8276619" y="2910329"/>
                  <a:pt x="8283389" y="2886635"/>
                </a:cubicBezTo>
                <a:cubicBezTo>
                  <a:pt x="8288581" y="2868463"/>
                  <a:pt x="8301318" y="2851746"/>
                  <a:pt x="8301318" y="2832847"/>
                </a:cubicBezTo>
                <a:cubicBezTo>
                  <a:pt x="8301318" y="2677344"/>
                  <a:pt x="8297904" y="2521506"/>
                  <a:pt x="8283389" y="2366682"/>
                </a:cubicBezTo>
                <a:cubicBezTo>
                  <a:pt x="8279861" y="2329049"/>
                  <a:pt x="8274257" y="2285833"/>
                  <a:pt x="8247530" y="2259106"/>
                </a:cubicBezTo>
                <a:cubicBezTo>
                  <a:pt x="8229601" y="2241177"/>
                  <a:pt x="8210243" y="2224570"/>
                  <a:pt x="8193742" y="2205318"/>
                </a:cubicBezTo>
                <a:cubicBezTo>
                  <a:pt x="8128336" y="2129011"/>
                  <a:pt x="8158032" y="2141412"/>
                  <a:pt x="8086165" y="2079812"/>
                </a:cubicBezTo>
                <a:cubicBezTo>
                  <a:pt x="8074791" y="2070063"/>
                  <a:pt x="7983367" y="2001519"/>
                  <a:pt x="7960659" y="1990165"/>
                </a:cubicBezTo>
                <a:cubicBezTo>
                  <a:pt x="7931872" y="1975772"/>
                  <a:pt x="7900422" y="1967377"/>
                  <a:pt x="7871012" y="1954306"/>
                </a:cubicBezTo>
                <a:cubicBezTo>
                  <a:pt x="7846588" y="1943451"/>
                  <a:pt x="7824111" y="1928373"/>
                  <a:pt x="7799295" y="1918447"/>
                </a:cubicBezTo>
                <a:cubicBezTo>
                  <a:pt x="7799276" y="1918439"/>
                  <a:pt x="7664834" y="1873627"/>
                  <a:pt x="7637930" y="1864659"/>
                </a:cubicBezTo>
                <a:cubicBezTo>
                  <a:pt x="7620001" y="1858682"/>
                  <a:pt x="7601046" y="1855181"/>
                  <a:pt x="7584142" y="1846729"/>
                </a:cubicBezTo>
                <a:cubicBezTo>
                  <a:pt x="7560236" y="1834776"/>
                  <a:pt x="7538210" y="1817902"/>
                  <a:pt x="7512424" y="1810870"/>
                </a:cubicBezTo>
                <a:cubicBezTo>
                  <a:pt x="7471653" y="1799751"/>
                  <a:pt x="7428753" y="1798917"/>
                  <a:pt x="7386918" y="1792941"/>
                </a:cubicBezTo>
                <a:cubicBezTo>
                  <a:pt x="7351059" y="1780988"/>
                  <a:pt x="7316406" y="1764495"/>
                  <a:pt x="7279342" y="1757082"/>
                </a:cubicBezTo>
                <a:cubicBezTo>
                  <a:pt x="7208226" y="1742859"/>
                  <a:pt x="7111136" y="1724920"/>
                  <a:pt x="7046259" y="1703294"/>
                </a:cubicBezTo>
                <a:lnTo>
                  <a:pt x="6938683" y="1667435"/>
                </a:lnTo>
                <a:cubicBezTo>
                  <a:pt x="6920754" y="1661459"/>
                  <a:pt x="6903700" y="1651387"/>
                  <a:pt x="6884895" y="1649506"/>
                </a:cubicBezTo>
                <a:cubicBezTo>
                  <a:pt x="6825130" y="1643529"/>
                  <a:pt x="6765136" y="1639514"/>
                  <a:pt x="6705600" y="1631576"/>
                </a:cubicBezTo>
                <a:cubicBezTo>
                  <a:pt x="6675393" y="1627548"/>
                  <a:pt x="6646387" y="1615208"/>
                  <a:pt x="6615953" y="1613647"/>
                </a:cubicBezTo>
                <a:cubicBezTo>
                  <a:pt x="6412932" y="1603236"/>
                  <a:pt x="6209553" y="1601694"/>
                  <a:pt x="6006353" y="1595718"/>
                </a:cubicBezTo>
                <a:cubicBezTo>
                  <a:pt x="5960935" y="1591933"/>
                  <a:pt x="5671194" y="1568980"/>
                  <a:pt x="5611906" y="1559859"/>
                </a:cubicBezTo>
                <a:cubicBezTo>
                  <a:pt x="5593227" y="1556985"/>
                  <a:pt x="5576650" y="1545635"/>
                  <a:pt x="5558118" y="1541929"/>
                </a:cubicBezTo>
                <a:cubicBezTo>
                  <a:pt x="5462182" y="1522742"/>
                  <a:pt x="5348128" y="1517921"/>
                  <a:pt x="5253318" y="1506070"/>
                </a:cubicBezTo>
                <a:cubicBezTo>
                  <a:pt x="5217245" y="1501561"/>
                  <a:pt x="5181970" y="1491160"/>
                  <a:pt x="5145742" y="1488141"/>
                </a:cubicBezTo>
                <a:cubicBezTo>
                  <a:pt x="5038372" y="1479194"/>
                  <a:pt x="4930481" y="1477888"/>
                  <a:pt x="4823012" y="1470212"/>
                </a:cubicBezTo>
                <a:cubicBezTo>
                  <a:pt x="4763102" y="1465933"/>
                  <a:pt x="4703638" y="1456414"/>
                  <a:pt x="4643718" y="1452282"/>
                </a:cubicBezTo>
                <a:cubicBezTo>
                  <a:pt x="4530277" y="1444458"/>
                  <a:pt x="4416612" y="1440329"/>
                  <a:pt x="4303059" y="1434353"/>
                </a:cubicBezTo>
                <a:lnTo>
                  <a:pt x="4177553" y="1416423"/>
                </a:lnTo>
                <a:lnTo>
                  <a:pt x="4034118" y="1398494"/>
                </a:lnTo>
                <a:cubicBezTo>
                  <a:pt x="3998130" y="1393353"/>
                  <a:pt x="3962473" y="1386093"/>
                  <a:pt x="3926542" y="1380565"/>
                </a:cubicBezTo>
                <a:cubicBezTo>
                  <a:pt x="3884773" y="1374139"/>
                  <a:pt x="3842653" y="1369979"/>
                  <a:pt x="3801036" y="1362635"/>
                </a:cubicBezTo>
                <a:cubicBezTo>
                  <a:pt x="3741015" y="1352043"/>
                  <a:pt x="3681507" y="1338729"/>
                  <a:pt x="3621742" y="1326776"/>
                </a:cubicBezTo>
                <a:cubicBezTo>
                  <a:pt x="3591860" y="1320800"/>
                  <a:pt x="3562383" y="1312212"/>
                  <a:pt x="3532095" y="1308847"/>
                </a:cubicBezTo>
                <a:lnTo>
                  <a:pt x="3370730" y="1290918"/>
                </a:lnTo>
                <a:cubicBezTo>
                  <a:pt x="3328796" y="1285676"/>
                  <a:pt x="3287195" y="1277926"/>
                  <a:pt x="3245224" y="1272988"/>
                </a:cubicBezTo>
                <a:cubicBezTo>
                  <a:pt x="3151273" y="1261935"/>
                  <a:pt x="3018602" y="1253147"/>
                  <a:pt x="2922495" y="1237129"/>
                </a:cubicBezTo>
                <a:cubicBezTo>
                  <a:pt x="2771189" y="1211911"/>
                  <a:pt x="2940468" y="1220997"/>
                  <a:pt x="2743200" y="1201270"/>
                </a:cubicBezTo>
                <a:cubicBezTo>
                  <a:pt x="2659733" y="1192923"/>
                  <a:pt x="2575859" y="1189317"/>
                  <a:pt x="2492189" y="1183341"/>
                </a:cubicBezTo>
                <a:cubicBezTo>
                  <a:pt x="2468283" y="1177365"/>
                  <a:pt x="2444691" y="1169953"/>
                  <a:pt x="2420471" y="1165412"/>
                </a:cubicBezTo>
                <a:cubicBezTo>
                  <a:pt x="2349009" y="1152013"/>
                  <a:pt x="2275854" y="1147187"/>
                  <a:pt x="2205318" y="1129553"/>
                </a:cubicBezTo>
                <a:lnTo>
                  <a:pt x="1990165" y="1075765"/>
                </a:lnTo>
                <a:cubicBezTo>
                  <a:pt x="1881783" y="1048670"/>
                  <a:pt x="1941815" y="1065624"/>
                  <a:pt x="1810871" y="1021976"/>
                </a:cubicBezTo>
                <a:cubicBezTo>
                  <a:pt x="1792942" y="1016000"/>
                  <a:pt x="1773987" y="1012499"/>
                  <a:pt x="1757083" y="1004047"/>
                </a:cubicBezTo>
                <a:lnTo>
                  <a:pt x="1613647" y="932329"/>
                </a:lnTo>
                <a:cubicBezTo>
                  <a:pt x="1589741" y="920376"/>
                  <a:pt x="1564169" y="911296"/>
                  <a:pt x="1541930" y="896470"/>
                </a:cubicBezTo>
                <a:lnTo>
                  <a:pt x="1434353" y="824753"/>
                </a:lnTo>
                <a:lnTo>
                  <a:pt x="1380565" y="788894"/>
                </a:lnTo>
                <a:cubicBezTo>
                  <a:pt x="1294782" y="660220"/>
                  <a:pt x="1339321" y="711792"/>
                  <a:pt x="1255059" y="627529"/>
                </a:cubicBezTo>
                <a:cubicBezTo>
                  <a:pt x="1220770" y="524661"/>
                  <a:pt x="1261685" y="620680"/>
                  <a:pt x="1183342" y="519953"/>
                </a:cubicBezTo>
                <a:cubicBezTo>
                  <a:pt x="1143152" y="468280"/>
                  <a:pt x="1071900" y="327418"/>
                  <a:pt x="1004047" y="304800"/>
                </a:cubicBezTo>
                <a:cubicBezTo>
                  <a:pt x="986118" y="298823"/>
                  <a:pt x="968431" y="292062"/>
                  <a:pt x="950259" y="286870"/>
                </a:cubicBezTo>
                <a:cubicBezTo>
                  <a:pt x="792632" y="241833"/>
                  <a:pt x="953747" y="294009"/>
                  <a:pt x="824753" y="251012"/>
                </a:cubicBezTo>
                <a:cubicBezTo>
                  <a:pt x="780165" y="221287"/>
                  <a:pt x="751243" y="198792"/>
                  <a:pt x="699247" y="179294"/>
                </a:cubicBezTo>
                <a:cubicBezTo>
                  <a:pt x="577922" y="133797"/>
                  <a:pt x="674892" y="186786"/>
                  <a:pt x="573742" y="143435"/>
                </a:cubicBezTo>
                <a:cubicBezTo>
                  <a:pt x="549175" y="132906"/>
                  <a:pt x="528294" y="112502"/>
                  <a:pt x="502024" y="107576"/>
                </a:cubicBezTo>
                <a:cubicBezTo>
                  <a:pt x="431290" y="94314"/>
                  <a:pt x="358589" y="95623"/>
                  <a:pt x="286871" y="89647"/>
                </a:cubicBezTo>
                <a:lnTo>
                  <a:pt x="179295" y="53788"/>
                </a:lnTo>
                <a:cubicBezTo>
                  <a:pt x="161365" y="47811"/>
                  <a:pt x="143841" y="40443"/>
                  <a:pt x="125506" y="35859"/>
                </a:cubicBezTo>
                <a:cubicBezTo>
                  <a:pt x="101600" y="29882"/>
                  <a:pt x="77482" y="24699"/>
                  <a:pt x="53789" y="17929"/>
                </a:cubicBezTo>
                <a:cubicBezTo>
                  <a:pt x="35617" y="12737"/>
                  <a:pt x="0" y="0"/>
                  <a:pt x="0" y="0"/>
                </a:cubicBezTo>
              </a:path>
            </a:pathLst>
          </a:custGeom>
          <a:noFill/>
          <a:ln w="76200" cap="flat">
            <a:solidFill>
              <a:srgbClr val="0070C0"/>
            </a:solidFill>
            <a:prstDash val="sysDash"/>
            <a:miter lim="400000"/>
            <a:headEnd type="none" w="med" len="med"/>
            <a:tailEnd type="arrow" w="med" len="me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grpSp>
        <p:nvGrpSpPr>
          <p:cNvPr id="693" name="成组"/>
          <p:cNvGrpSpPr/>
          <p:nvPr/>
        </p:nvGrpSpPr>
        <p:grpSpPr>
          <a:xfrm>
            <a:off x="4572000" y="9080500"/>
            <a:ext cx="1494152" cy="529693"/>
            <a:chOff x="0" y="0"/>
            <a:chExt cx="1494151" cy="529692"/>
          </a:xfrm>
        </p:grpSpPr>
        <p:sp>
          <p:nvSpPr>
            <p:cNvPr id="691" name="矩形"/>
            <p:cNvSpPr/>
            <p:nvPr/>
          </p:nvSpPr>
          <p:spPr>
            <a:xfrm>
              <a:off x="0" y="0"/>
              <a:ext cx="1109760" cy="529693"/>
            </a:xfrm>
            <a:prstGeom prst="rect">
              <a:avLst/>
            </a:prstGeom>
            <a:solidFill>
              <a:srgbClr val="000000"/>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692" name="矩形"/>
            <p:cNvSpPr/>
            <p:nvPr/>
          </p:nvSpPr>
          <p:spPr>
            <a:xfrm>
              <a:off x="1126082" y="0"/>
              <a:ext cx="368070" cy="529693"/>
            </a:xfrm>
            <a:prstGeom prst="rect">
              <a:avLst/>
            </a:prstGeom>
            <a:solidFill>
              <a:schemeClr val="accent5"/>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690" name="矩形"/>
          <p:cNvSpPr/>
          <p:nvPr/>
        </p:nvSpPr>
        <p:spPr>
          <a:xfrm>
            <a:off x="4015730" y="10575679"/>
            <a:ext cx="1109761" cy="529693"/>
          </a:xfrm>
          <a:prstGeom prst="rect">
            <a:avLst/>
          </a:prstGeom>
          <a:solidFill>
            <a:srgbClr val="000000"/>
          </a:solidFill>
          <a:ln w="12700">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694" name="矩形"/>
          <p:cNvSpPr/>
          <p:nvPr/>
        </p:nvSpPr>
        <p:spPr>
          <a:xfrm>
            <a:off x="1790700" y="3556000"/>
            <a:ext cx="1109760" cy="529693"/>
          </a:xfrm>
          <a:prstGeom prst="rect">
            <a:avLst/>
          </a:prstGeom>
          <a:solidFill>
            <a:srgbClr val="000000"/>
          </a:solidFill>
          <a:ln w="12700">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690"/>
                                        </p:tgtEl>
                                        <p:attrNameLst>
                                          <p:attrName>style.visibility</p:attrName>
                                        </p:attrNameLst>
                                      </p:cBhvr>
                                      <p:to>
                                        <p:strVal val="visible"/>
                                      </p:to>
                                    </p:set>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000000 0.000000 L 0.023035 -0.108762" pathEditMode="relative">
                                      <p:cBhvr>
                                        <p:cTn id="9" dur="1000" fill="hold"/>
                                        <p:tgtEl>
                                          <p:spTgt spid="690"/>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693"/>
                                        </p:tgtEl>
                                        <p:attrNameLst>
                                          <p:attrName>style.visibility</p:attrName>
                                        </p:attrNameLst>
                                      </p:cBhvr>
                                      <p:to>
                                        <p:strVal val="visible"/>
                                      </p:to>
                                    </p:set>
                                  </p:childTnLst>
                                </p:cTn>
                              </p:par>
                            </p:childTnLst>
                          </p:cTn>
                        </p:par>
                        <p:par>
                          <p:cTn id="14" fill="hold">
                            <p:stCondLst>
                              <p:cond delay="0"/>
                            </p:stCondLst>
                            <p:childTnLst>
                              <p:par>
                                <p:cTn id="15" presetID="1" presetClass="exit" presetSubtype="0" fill="hold" grpId="4" nodeType="afterEffect">
                                  <p:stCondLst>
                                    <p:cond delay="0"/>
                                  </p:stCondLst>
                                  <p:iterate>
                                    <p:tmAbs val="0"/>
                                  </p:iterate>
                                  <p:childTnLst>
                                    <p:set>
                                      <p:cBhvr>
                                        <p:cTn id="16" fill="hold">
                                          <p:stCondLst>
                                            <p:cond delay="0"/>
                                          </p:stCondLst>
                                        </p:cTn>
                                        <p:tgtEl>
                                          <p:spTgt spid="69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path" presetSubtype="0" accel="50000" decel="50000" fill="hold" nodeType="clickEffect">
                                  <p:stCondLst>
                                    <p:cond delay="0"/>
                                  </p:stCondLst>
                                  <p:childTnLst>
                                    <p:animMotion origin="layout" path="M 0.000000 0.000000 C 0.007894 -0.020709 0.011037 -0.045769 0.009606 -0.070654 C 0.007246 -0.111685 -0.007247 -0.142700 -0.020356 -0.175074 C -0.035166 -0.211649 -0.048655 -0.250466 -0.060249 -0.285084 C -0.071403 -0.318385 -0.087225 -0.351029 -0.103685 -0.382490 C -0.107148 -0.389108 -0.110505 -0.395900 -0.113911 -0.402610" pathEditMode="relative">
                                      <p:cBhvr>
                                        <p:cTn id="20" dur="1000" fill="hold"/>
                                        <p:tgtEl>
                                          <p:spTgt spid="693"/>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694"/>
                                        </p:tgtEl>
                                        <p:attrNameLst>
                                          <p:attrName>style.visibility</p:attrName>
                                        </p:attrNameLst>
                                      </p:cBhvr>
                                      <p:to>
                                        <p:strVal val="visible"/>
                                      </p:to>
                                    </p:set>
                                  </p:childTnLst>
                                </p:cTn>
                              </p:par>
                            </p:childTnLst>
                          </p:cTn>
                        </p:par>
                        <p:par>
                          <p:cTn id="25" fill="hold">
                            <p:stCondLst>
                              <p:cond delay="0"/>
                            </p:stCondLst>
                            <p:childTnLst>
                              <p:par>
                                <p:cTn id="26" presetID="1" presetClass="exit" presetSubtype="0" fill="hold" grpId="7" nodeType="afterEffect">
                                  <p:stCondLst>
                                    <p:cond delay="0"/>
                                  </p:stCondLst>
                                  <p:iterate>
                                    <p:tmAbs val="0"/>
                                  </p:iterate>
                                  <p:childTnLst>
                                    <p:set>
                                      <p:cBhvr>
                                        <p:cTn id="27" fill="hold">
                                          <p:stCondLst>
                                            <p:cond delay="0"/>
                                          </p:stCondLst>
                                        </p:cTn>
                                        <p:tgtEl>
                                          <p:spTgt spid="693"/>
                                        </p:tgtEl>
                                        <p:attrNameLst>
                                          <p:attrName>style.visibility</p:attrName>
                                        </p:attrNameLst>
                                      </p:cBhvr>
                                      <p:to>
                                        <p:strVal val="hidden"/>
                                      </p:to>
                                    </p:set>
                                  </p:childTnLst>
                                </p:cTn>
                              </p:par>
                            </p:childTnLst>
                          </p:cTn>
                        </p:par>
                        <p:par>
                          <p:cTn id="28" fill="hold">
                            <p:stCondLst>
                              <p:cond delay="0"/>
                            </p:stCondLst>
                            <p:childTnLst>
                              <p:par>
                                <p:cTn id="29" presetID="-1" presetClass="path" presetSubtype="0" accel="50000" decel="50000" fill="hold" nodeType="afterEffect">
                                  <p:stCondLst>
                                    <p:cond delay="0"/>
                                  </p:stCondLst>
                                  <p:childTnLst>
                                    <p:animMotion origin="layout" path="M 0.000000 0.000000 L -0.049049 -0.049124" pathEditMode="relative">
                                      <p:cBhvr>
                                        <p:cTn id="30" dur="1000" fill="hold"/>
                                        <p:tgtEl>
                                          <p:spTgt spid="694"/>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9" nodeType="clickEffect">
                                  <p:stCondLst>
                                    <p:cond delay="0"/>
                                  </p:stCondLst>
                                  <p:iterate>
                                    <p:tmAbs val="0"/>
                                  </p:iterate>
                                  <p:childTnLst>
                                    <p:set>
                                      <p:cBhvr>
                                        <p:cTn id="34" fill="hold"/>
                                        <p:tgtEl>
                                          <p:spTgt spid="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 grpId="9" animBg="1" advAuto="0"/>
      <p:bldP spid="693" grpId="3" animBg="1" advAuto="0"/>
      <p:bldP spid="693" grpId="7" animBg="1" advAuto="0"/>
      <p:bldP spid="690" grpId="1" animBg="1" advAuto="0"/>
      <p:bldP spid="690" grpId="4" animBg="1" advAuto="0"/>
      <p:bldP spid="694" grpId="6"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C82101-7811-41E9-A2AE-F22C87C32C10}"/>
              </a:ext>
            </a:extLst>
          </p:cNvPr>
          <p:cNvSpPr>
            <a:spLocks noGrp="1"/>
          </p:cNvSpPr>
          <p:nvPr>
            <p:ph type="title"/>
          </p:nvPr>
        </p:nvSpPr>
        <p:spPr/>
        <p:txBody>
          <a:bodyPr/>
          <a:lstStyle/>
          <a:p>
            <a:r>
              <a:rPr lang="en-US" altLang="zh-CN" dirty="0"/>
              <a:t>What we have learned</a:t>
            </a:r>
            <a:endParaRPr lang="zh-CN" altLang="en-US" dirty="0"/>
          </a:p>
        </p:txBody>
      </p:sp>
      <p:sp>
        <p:nvSpPr>
          <p:cNvPr id="8" name="内容占位符 3">
            <a:extLst>
              <a:ext uri="{FF2B5EF4-FFF2-40B4-BE49-F238E27FC236}">
                <a16:creationId xmlns:a16="http://schemas.microsoft.com/office/drawing/2014/main" id="{FAACD7A9-F6D9-4E5C-A48E-7D38FF19AFBB}"/>
              </a:ext>
            </a:extLst>
          </p:cNvPr>
          <p:cNvSpPr txBox="1">
            <a:spLocks/>
          </p:cNvSpPr>
          <p:nvPr/>
        </p:nvSpPr>
        <p:spPr>
          <a:xfrm>
            <a:off x="1685365" y="2211978"/>
            <a:ext cx="19032929" cy="9854515"/>
          </a:xfrm>
          <a:prstGeom prst="rect">
            <a:avLst/>
          </a:prstGeom>
        </p:spPr>
        <p:txBody>
          <a:bodyPr vert="horz" lIns="68580" tIns="34290" rIns="68580" bIns="34290" rtlCol="0">
            <a:normAutofit/>
          </a:bodyPr>
          <a:lstStyle>
            <a:lvl1pPr marL="450850" indent="-450850" algn="l" defTabSz="914400" rtl="0" eaLnBrk="1" latinLnBrk="0"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cs typeface="+mn-cs"/>
              </a:defRPr>
            </a:lvl1pPr>
            <a:lvl2pPr marL="900113" indent="-450850" algn="l" defTabSz="914400" rtl="0" eaLnBrk="1" latinLnBrk="0"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350000" indent="-450000" algn="l" defTabSz="914400" rtl="0" eaLnBrk="1" latinLnBrk="0" hangingPunct="1">
              <a:lnSpc>
                <a:spcPct val="130000"/>
              </a:lnSpc>
              <a:spcBef>
                <a:spcPts val="500"/>
              </a:spcBef>
              <a:buSzPct val="80000"/>
              <a:buFont typeface="Wingdings" panose="05000000000000000000" pitchFamily="2" charset="2"/>
              <a:buChar char="Ø"/>
              <a:defRPr sz="200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8" indent="-338138" defTabSz="685800">
              <a:spcBef>
                <a:spcPts val="750"/>
              </a:spcBef>
              <a:defRPr/>
            </a:pPr>
            <a:r>
              <a:rPr kumimoji="1" lang="en-US" altLang="zh-CN" sz="5600" dirty="0">
                <a:solidFill>
                  <a:sysClr val="windowText" lastClr="000000"/>
                </a:solidFill>
              </a:rPr>
              <a:t>What is cloud computing </a:t>
            </a:r>
          </a:p>
          <a:p>
            <a:pPr marL="338138" indent="-338138" defTabSz="685800">
              <a:spcBef>
                <a:spcPts val="750"/>
              </a:spcBef>
              <a:defRPr/>
            </a:pPr>
            <a:r>
              <a:rPr kumimoji="1" lang="en-US" altLang="zh-CN" sz="5600" dirty="0">
                <a:solidFill>
                  <a:sysClr val="windowText" lastClr="000000"/>
                </a:solidFill>
              </a:rPr>
              <a:t>Cloud Networking</a:t>
            </a:r>
          </a:p>
          <a:p>
            <a:pPr marL="675084" lvl="1" indent="-338138" defTabSz="685800">
              <a:spcBef>
                <a:spcPts val="376"/>
              </a:spcBef>
              <a:defRPr/>
            </a:pPr>
            <a:r>
              <a:rPr kumimoji="1" lang="en-US" altLang="zh-CN" sz="4800" dirty="0">
                <a:solidFill>
                  <a:sysClr val="windowText" lastClr="000000"/>
                </a:solidFill>
              </a:rPr>
              <a:t>Physical Structure</a:t>
            </a:r>
          </a:p>
          <a:p>
            <a:pPr marL="675084" lvl="1" indent="-338138" defTabSz="685800">
              <a:spcBef>
                <a:spcPts val="376"/>
              </a:spcBef>
              <a:defRPr/>
            </a:pPr>
            <a:r>
              <a:rPr kumimoji="1" lang="en-US" altLang="zh-CN" sz="4800" dirty="0">
                <a:solidFill>
                  <a:sysClr val="windowText" lastClr="000000"/>
                </a:solidFill>
              </a:rPr>
              <a:t>Applications and network traffic</a:t>
            </a:r>
          </a:p>
          <a:p>
            <a:pPr marL="675084" lvl="1" indent="-338138" defTabSz="685800">
              <a:spcBef>
                <a:spcPts val="376"/>
              </a:spcBef>
              <a:defRPr/>
            </a:pPr>
            <a:r>
              <a:rPr kumimoji="1" lang="en-US" altLang="zh-CN" sz="4800" dirty="0">
                <a:solidFill>
                  <a:sysClr val="windowText" lastClr="000000"/>
                </a:solidFill>
              </a:rPr>
              <a:t>Host networking virtualization</a:t>
            </a:r>
          </a:p>
          <a:p>
            <a:pPr marL="675084" lvl="1" indent="-338138" defTabSz="685800">
              <a:spcBef>
                <a:spcPts val="376"/>
              </a:spcBef>
              <a:defRPr/>
            </a:pPr>
            <a:r>
              <a:rPr kumimoji="1" lang="en-US" altLang="zh-CN" sz="4800" dirty="0">
                <a:solidFill>
                  <a:sysClr val="windowText" lastClr="000000"/>
                </a:solidFill>
              </a:rPr>
              <a:t>Addressing &amp; Routing</a:t>
            </a:r>
          </a:p>
          <a:p>
            <a:pPr marL="675084" lvl="1" indent="-338138" defTabSz="685800">
              <a:spcBef>
                <a:spcPts val="376"/>
              </a:spcBef>
              <a:defRPr/>
            </a:pPr>
            <a:r>
              <a:rPr kumimoji="1" lang="en-US" altLang="zh-CN" sz="4800" b="1" dirty="0">
                <a:solidFill>
                  <a:sysClr val="windowText" lastClr="000000"/>
                </a:solidFill>
              </a:rPr>
              <a:t>Software-Defined Networking Architecture</a:t>
            </a:r>
          </a:p>
          <a:p>
            <a:pPr marL="1574858" lvl="2" indent="-338138" defTabSz="685800">
              <a:spcBef>
                <a:spcPts val="376"/>
              </a:spcBef>
              <a:defRPr/>
            </a:pPr>
            <a:r>
              <a:rPr kumimoji="1" lang="en-US" altLang="zh-CN" sz="4000" b="1" dirty="0">
                <a:solidFill>
                  <a:sysClr val="windowText" lastClr="000000"/>
                </a:solidFill>
              </a:rPr>
              <a:t>Decouple data plane and control plane</a:t>
            </a:r>
          </a:p>
          <a:p>
            <a:pPr marL="1574858" lvl="2" indent="-338138" defTabSz="685800">
              <a:spcBef>
                <a:spcPts val="376"/>
              </a:spcBef>
              <a:defRPr/>
            </a:pPr>
            <a:r>
              <a:rPr kumimoji="1" lang="en-US" altLang="zh-CN" sz="4000" b="1" dirty="0">
                <a:solidFill>
                  <a:sysClr val="windowText" lastClr="000000"/>
                </a:solidFill>
              </a:rPr>
              <a:t>Killer apps</a:t>
            </a:r>
          </a:p>
          <a:p>
            <a:pPr marL="2075258" lvl="3" indent="-338138" defTabSz="685800">
              <a:spcBef>
                <a:spcPts val="376"/>
              </a:spcBef>
              <a:defRPr/>
            </a:pPr>
            <a:r>
              <a:rPr kumimoji="1" lang="en-US" altLang="zh-CN" sz="3600" b="1" dirty="0">
                <a:solidFill>
                  <a:sysClr val="windowText" lastClr="000000"/>
                </a:solidFill>
              </a:rPr>
              <a:t>Cloud virtualization</a:t>
            </a:r>
          </a:p>
          <a:p>
            <a:pPr marL="2532458" lvl="4" indent="-338138" defTabSz="685800">
              <a:spcBef>
                <a:spcPts val="376"/>
              </a:spcBef>
              <a:defRPr/>
            </a:pPr>
            <a:r>
              <a:rPr kumimoji="1" lang="en-US" altLang="zh-CN" sz="3600" b="1" dirty="0">
                <a:solidFill>
                  <a:sysClr val="windowText" lastClr="000000"/>
                </a:solidFill>
              </a:rPr>
              <a:t>VL2, NVP</a:t>
            </a:r>
          </a:p>
          <a:p>
            <a:pPr marL="2989658" lvl="4" indent="-338138" defTabSz="685800">
              <a:spcBef>
                <a:spcPts val="376"/>
              </a:spcBef>
              <a:defRPr/>
            </a:pPr>
            <a:endParaRPr kumimoji="1" lang="en-US" altLang="zh-CN" sz="3600" b="1" dirty="0">
              <a:solidFill>
                <a:sysClr val="windowText" lastClr="000000"/>
              </a:solidFill>
            </a:endParaRPr>
          </a:p>
        </p:txBody>
      </p:sp>
    </p:spTree>
    <p:extLst>
      <p:ext uri="{BB962C8B-B14F-4D97-AF65-F5344CB8AC3E}">
        <p14:creationId xmlns:p14="http://schemas.microsoft.com/office/powerpoint/2010/main" val="20217992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7" name="成组"/>
          <p:cNvGrpSpPr/>
          <p:nvPr/>
        </p:nvGrpSpPr>
        <p:grpSpPr>
          <a:xfrm>
            <a:off x="1230031" y="2769671"/>
            <a:ext cx="11624499" cy="7898580"/>
            <a:chOff x="0" y="0"/>
            <a:chExt cx="11624497" cy="7898579"/>
          </a:xfrm>
        </p:grpSpPr>
        <p:sp>
          <p:nvSpPr>
            <p:cNvPr id="699" name="线条"/>
            <p:cNvSpPr/>
            <p:nvPr/>
          </p:nvSpPr>
          <p:spPr>
            <a:xfrm flipH="1" flipV="1">
              <a:off x="0" y="497155"/>
              <a:ext cx="969010" cy="77674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0" name="线条"/>
            <p:cNvSpPr/>
            <p:nvPr/>
          </p:nvSpPr>
          <p:spPr>
            <a:xfrm flipV="1">
              <a:off x="2082954"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1" name="线条"/>
            <p:cNvSpPr/>
            <p:nvPr/>
          </p:nvSpPr>
          <p:spPr>
            <a:xfrm flipV="1">
              <a:off x="10257349" y="0"/>
              <a:ext cx="149805" cy="109722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2" name="线条"/>
            <p:cNvSpPr/>
            <p:nvPr/>
          </p:nvSpPr>
          <p:spPr>
            <a:xfrm flipV="1">
              <a:off x="10763942" y="673830"/>
              <a:ext cx="860556" cy="42339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3" name="线条"/>
            <p:cNvSpPr/>
            <p:nvPr/>
          </p:nvSpPr>
          <p:spPr>
            <a:xfrm>
              <a:off x="7550514" y="7120589"/>
              <a:ext cx="777991"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4" name="线条"/>
            <p:cNvSpPr/>
            <p:nvPr/>
          </p:nvSpPr>
          <p:spPr>
            <a:xfrm flipH="1">
              <a:off x="6581159" y="7120589"/>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5" name="线条"/>
            <p:cNvSpPr/>
            <p:nvPr/>
          </p:nvSpPr>
          <p:spPr>
            <a:xfrm flipH="1">
              <a:off x="3696713" y="6614932"/>
              <a:ext cx="185330" cy="77799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6" name="线条"/>
            <p:cNvSpPr/>
            <p:nvPr/>
          </p:nvSpPr>
          <p:spPr>
            <a:xfrm flipH="1" flipV="1">
              <a:off x="2733369" y="6111470"/>
              <a:ext cx="921386" cy="305633"/>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731" name="成组"/>
          <p:cNvGrpSpPr/>
          <p:nvPr/>
        </p:nvGrpSpPr>
        <p:grpSpPr>
          <a:xfrm>
            <a:off x="215674" y="8707466"/>
            <a:ext cx="3177650" cy="1986019"/>
            <a:chOff x="0" y="0"/>
            <a:chExt cx="3177648" cy="1986018"/>
          </a:xfrm>
        </p:grpSpPr>
        <p:sp>
          <p:nvSpPr>
            <p:cNvPr id="708" name="线条"/>
            <p:cNvSpPr/>
            <p:nvPr/>
          </p:nvSpPr>
          <p:spPr>
            <a:xfrm flipH="1" flipV="1">
              <a:off x="2324919" y="204210"/>
              <a:ext cx="390695" cy="507760"/>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709" name="线条"/>
            <p:cNvSpPr/>
            <p:nvPr/>
          </p:nvSpPr>
          <p:spPr>
            <a:xfrm flipV="1">
              <a:off x="2787207" y="76470"/>
              <a:ext cx="191361" cy="611414"/>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710" name="线条"/>
            <p:cNvSpPr/>
            <p:nvPr/>
          </p:nvSpPr>
          <p:spPr>
            <a:xfrm flipH="1" flipV="1">
              <a:off x="334291" y="57519"/>
              <a:ext cx="693682" cy="133012"/>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1" name="线条"/>
            <p:cNvSpPr/>
            <p:nvPr/>
          </p:nvSpPr>
          <p:spPr>
            <a:xfrm flipH="1" flipV="1">
              <a:off x="230472" y="113166"/>
              <a:ext cx="263121" cy="475867"/>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2" name="线条"/>
            <p:cNvSpPr/>
            <p:nvPr/>
          </p:nvSpPr>
          <p:spPr>
            <a:xfrm flipV="1">
              <a:off x="549239" y="200707"/>
              <a:ext cx="526242" cy="443973"/>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3" name="线条"/>
            <p:cNvSpPr/>
            <p:nvPr/>
          </p:nvSpPr>
          <p:spPr>
            <a:xfrm>
              <a:off x="967578" y="1165473"/>
              <a:ext cx="167441" cy="568644"/>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714" name="线条"/>
            <p:cNvSpPr/>
            <p:nvPr/>
          </p:nvSpPr>
          <p:spPr>
            <a:xfrm flipH="1">
              <a:off x="1956106" y="1284907"/>
              <a:ext cx="223255" cy="656350"/>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5" name="线条"/>
            <p:cNvSpPr/>
            <p:nvPr/>
          </p:nvSpPr>
          <p:spPr>
            <a:xfrm flipH="1" flipV="1">
              <a:off x="1198472" y="1777911"/>
              <a:ext cx="677736" cy="139362"/>
            </a:xfrm>
            <a:prstGeom prst="line">
              <a:avLst/>
            </a:prstGeom>
            <a:noFill/>
            <a:ln w="381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716" name="线条"/>
            <p:cNvSpPr/>
            <p:nvPr/>
          </p:nvSpPr>
          <p:spPr>
            <a:xfrm flipH="1" flipV="1">
              <a:off x="1177133" y="1171771"/>
              <a:ext cx="855726" cy="13938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7" name="线条"/>
            <p:cNvSpPr/>
            <p:nvPr/>
          </p:nvSpPr>
          <p:spPr>
            <a:xfrm flipH="1">
              <a:off x="1272648" y="1350852"/>
              <a:ext cx="791938" cy="36294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8" name="线条"/>
            <p:cNvSpPr/>
            <p:nvPr/>
          </p:nvSpPr>
          <p:spPr>
            <a:xfrm flipH="1" flipV="1">
              <a:off x="634638" y="602399"/>
              <a:ext cx="382722" cy="579520"/>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9" name="线条"/>
            <p:cNvSpPr/>
            <p:nvPr/>
          </p:nvSpPr>
          <p:spPr>
            <a:xfrm flipH="1" flipV="1">
              <a:off x="1323152" y="139779"/>
              <a:ext cx="693682" cy="133013"/>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0" name="线条"/>
            <p:cNvSpPr/>
            <p:nvPr/>
          </p:nvSpPr>
          <p:spPr>
            <a:xfrm flipH="1">
              <a:off x="2072481" y="703185"/>
              <a:ext cx="709628" cy="624457"/>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1" name="矩形"/>
            <p:cNvSpPr/>
            <p:nvPr/>
          </p:nvSpPr>
          <p:spPr>
            <a:xfrm>
              <a:off x="0" y="0"/>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22" name="矩形"/>
            <p:cNvSpPr/>
            <p:nvPr/>
          </p:nvSpPr>
          <p:spPr>
            <a:xfrm>
              <a:off x="900821" y="96964"/>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23" name="矩形"/>
            <p:cNvSpPr/>
            <p:nvPr/>
          </p:nvSpPr>
          <p:spPr>
            <a:xfrm>
              <a:off x="297765" y="568691"/>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24" name="矩形"/>
            <p:cNvSpPr/>
            <p:nvPr/>
          </p:nvSpPr>
          <p:spPr>
            <a:xfrm>
              <a:off x="1897323" y="176698"/>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25" name="矩形"/>
            <p:cNvSpPr/>
            <p:nvPr/>
          </p:nvSpPr>
          <p:spPr>
            <a:xfrm>
              <a:off x="2558945" y="624504"/>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26" name="矩形"/>
            <p:cNvSpPr/>
            <p:nvPr/>
          </p:nvSpPr>
          <p:spPr>
            <a:xfrm>
              <a:off x="2678545" y="0"/>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27" name="矩形"/>
            <p:cNvSpPr/>
            <p:nvPr/>
          </p:nvSpPr>
          <p:spPr>
            <a:xfrm>
              <a:off x="708963" y="1086118"/>
              <a:ext cx="499103"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28" name="矩形"/>
            <p:cNvSpPr/>
            <p:nvPr/>
          </p:nvSpPr>
          <p:spPr>
            <a:xfrm>
              <a:off x="1897323" y="1235702"/>
              <a:ext cx="499104" cy="139119"/>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29" name="矩形"/>
            <p:cNvSpPr/>
            <p:nvPr/>
          </p:nvSpPr>
          <p:spPr>
            <a:xfrm>
              <a:off x="900821" y="1674235"/>
              <a:ext cx="499104" cy="13912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30" name="矩形"/>
            <p:cNvSpPr/>
            <p:nvPr/>
          </p:nvSpPr>
          <p:spPr>
            <a:xfrm>
              <a:off x="1697990" y="1846899"/>
              <a:ext cx="499103" cy="13912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35" name="成组"/>
          <p:cNvGrpSpPr/>
          <p:nvPr/>
        </p:nvGrpSpPr>
        <p:grpSpPr>
          <a:xfrm>
            <a:off x="25400" y="7607300"/>
            <a:ext cx="4867948" cy="3556000"/>
            <a:chOff x="0" y="0"/>
            <a:chExt cx="4867947" cy="3556000"/>
          </a:xfrm>
        </p:grpSpPr>
        <p:sp>
          <p:nvSpPr>
            <p:cNvPr id="732" name="圆形"/>
            <p:cNvSpPr/>
            <p:nvPr/>
          </p:nvSpPr>
          <p:spPr>
            <a:xfrm>
              <a:off x="0" y="0"/>
              <a:ext cx="3556000" cy="3556000"/>
            </a:xfrm>
            <a:prstGeom prst="ellipse">
              <a:avLst/>
            </a:prstGeom>
            <a:solidFill>
              <a:srgbClr val="FFFFFF">
                <a:alpha val="44845"/>
              </a:srgbClr>
            </a:solid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solidFill>
                    <a:srgbClr val="FFFFFF"/>
                  </a:solidFill>
                </a:defRPr>
              </a:pPr>
              <a:endParaRPr/>
            </a:p>
          </p:txBody>
        </p:sp>
        <p:sp>
          <p:nvSpPr>
            <p:cNvPr id="733" name="线条"/>
            <p:cNvSpPr/>
            <p:nvPr/>
          </p:nvSpPr>
          <p:spPr>
            <a:xfrm>
              <a:off x="2802999" y="311656"/>
              <a:ext cx="2054694" cy="1165829"/>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sp>
          <p:nvSpPr>
            <p:cNvPr id="734" name="线条"/>
            <p:cNvSpPr/>
            <p:nvPr/>
          </p:nvSpPr>
          <p:spPr>
            <a:xfrm flipV="1">
              <a:off x="2932174" y="1867089"/>
              <a:ext cx="1935774" cy="1273263"/>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grpSp>
      <p:sp>
        <p:nvSpPr>
          <p:cNvPr id="736" name="Problem 1:    inefficiency"/>
          <p:cNvSpPr txBox="1">
            <a:spLocks noGrp="1"/>
          </p:cNvSpPr>
          <p:nvPr>
            <p:ph type="title"/>
          </p:nvPr>
        </p:nvSpPr>
        <p:spPr>
          <a:prstGeom prst="rect">
            <a:avLst/>
          </a:prstGeom>
        </p:spPr>
        <p:txBody>
          <a:bodyPr/>
          <a:lstStyle/>
          <a:p>
            <a:r>
              <a:rPr dirty="0"/>
              <a:t>Problem 1:</a:t>
            </a:r>
            <a:r>
              <a:rPr lang="en-US" dirty="0"/>
              <a:t> neglect traffic characteristics</a:t>
            </a:r>
            <a:endParaRPr dirty="0"/>
          </a:p>
        </p:txBody>
      </p:sp>
      <p:grpSp>
        <p:nvGrpSpPr>
          <p:cNvPr id="760" name="成组"/>
          <p:cNvGrpSpPr/>
          <p:nvPr/>
        </p:nvGrpSpPr>
        <p:grpSpPr>
          <a:xfrm>
            <a:off x="1961339" y="3671049"/>
            <a:ext cx="10198304" cy="6373902"/>
            <a:chOff x="0" y="0"/>
            <a:chExt cx="10198303" cy="6373901"/>
          </a:xfrm>
        </p:grpSpPr>
        <p:sp>
          <p:nvSpPr>
            <p:cNvPr id="737" name="线条"/>
            <p:cNvSpPr/>
            <p:nvPr/>
          </p:nvSpPr>
          <p:spPr>
            <a:xfrm flipH="1" flipV="1">
              <a:off x="7461567" y="655390"/>
              <a:ext cx="1253890" cy="1629596"/>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738" name="线条"/>
            <p:cNvSpPr/>
            <p:nvPr/>
          </p:nvSpPr>
          <p:spPr>
            <a:xfrm flipV="1">
              <a:off x="8945228" y="245424"/>
              <a:ext cx="614150" cy="1962260"/>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739" name="线条"/>
            <p:cNvSpPr/>
            <p:nvPr/>
          </p:nvSpPr>
          <p:spPr>
            <a:xfrm flipH="1" flipV="1">
              <a:off x="1072871" y="184601"/>
              <a:ext cx="2226293" cy="42688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40" name="线条"/>
            <p:cNvSpPr/>
            <p:nvPr/>
          </p:nvSpPr>
          <p:spPr>
            <a:xfrm flipH="1" flipV="1">
              <a:off x="739674" y="363195"/>
              <a:ext cx="844457" cy="1527238"/>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41" name="线条"/>
            <p:cNvSpPr/>
            <p:nvPr/>
          </p:nvSpPr>
          <p:spPr>
            <a:xfrm flipV="1">
              <a:off x="1762723" y="644147"/>
              <a:ext cx="1688911" cy="1424879"/>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42" name="线条"/>
            <p:cNvSpPr/>
            <p:nvPr/>
          </p:nvSpPr>
          <p:spPr>
            <a:xfrm>
              <a:off x="3105333" y="3740456"/>
              <a:ext cx="537382" cy="1824995"/>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743" name="线条"/>
            <p:cNvSpPr/>
            <p:nvPr/>
          </p:nvSpPr>
          <p:spPr>
            <a:xfrm flipH="1">
              <a:off x="6277904" y="4123765"/>
              <a:ext cx="716509" cy="210648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44" name="线条"/>
            <p:cNvSpPr/>
            <p:nvPr/>
          </p:nvSpPr>
          <p:spPr>
            <a:xfrm flipH="1" flipV="1">
              <a:off x="3846363" y="5706005"/>
              <a:ext cx="2175114" cy="447267"/>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745" name="线条"/>
            <p:cNvSpPr/>
            <p:nvPr/>
          </p:nvSpPr>
          <p:spPr>
            <a:xfrm flipH="1" flipV="1">
              <a:off x="3777878" y="3760667"/>
              <a:ext cx="2746352" cy="44732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46" name="线条"/>
            <p:cNvSpPr/>
            <p:nvPr/>
          </p:nvSpPr>
          <p:spPr>
            <a:xfrm flipH="1">
              <a:off x="4084420" y="4335407"/>
              <a:ext cx="2541636" cy="1164816"/>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47" name="线条"/>
            <p:cNvSpPr/>
            <p:nvPr/>
          </p:nvSpPr>
          <p:spPr>
            <a:xfrm flipH="1" flipV="1">
              <a:off x="2036801" y="1933333"/>
              <a:ext cx="1228300" cy="1859902"/>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48" name="线条"/>
            <p:cNvSpPr/>
            <p:nvPr/>
          </p:nvSpPr>
          <p:spPr>
            <a:xfrm flipH="1" flipV="1">
              <a:off x="4246509" y="448606"/>
              <a:ext cx="2226293" cy="426887"/>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49" name="线条"/>
            <p:cNvSpPr/>
            <p:nvPr/>
          </p:nvSpPr>
          <p:spPr>
            <a:xfrm flipH="1">
              <a:off x="6651393" y="2256795"/>
              <a:ext cx="2277472" cy="2004122"/>
            </a:xfrm>
            <a:prstGeom prst="line">
              <a:avLst/>
            </a:prstGeom>
            <a:noFill/>
            <a:ln w="1270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50" name="矩形"/>
            <p:cNvSpPr/>
            <p:nvPr/>
          </p:nvSpPr>
          <p:spPr>
            <a:xfrm>
              <a:off x="0" y="0"/>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51" name="矩形"/>
            <p:cNvSpPr/>
            <p:nvPr/>
          </p:nvSpPr>
          <p:spPr>
            <a:xfrm>
              <a:off x="2891086" y="311197"/>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52" name="矩形"/>
            <p:cNvSpPr/>
            <p:nvPr/>
          </p:nvSpPr>
          <p:spPr>
            <a:xfrm>
              <a:off x="955643" y="1825149"/>
              <a:ext cx="1601813"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53" name="矩形"/>
            <p:cNvSpPr/>
            <p:nvPr/>
          </p:nvSpPr>
          <p:spPr>
            <a:xfrm>
              <a:off x="6089246" y="567092"/>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54" name="矩形"/>
            <p:cNvSpPr/>
            <p:nvPr/>
          </p:nvSpPr>
          <p:spPr>
            <a:xfrm>
              <a:off x="8212647" y="2004276"/>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55" name="矩形"/>
            <p:cNvSpPr/>
            <p:nvPr/>
          </p:nvSpPr>
          <p:spPr>
            <a:xfrm>
              <a:off x="8596490" y="0"/>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56" name="矩形"/>
            <p:cNvSpPr/>
            <p:nvPr/>
          </p:nvSpPr>
          <p:spPr>
            <a:xfrm>
              <a:off x="2275337" y="3485775"/>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57" name="矩形"/>
            <p:cNvSpPr/>
            <p:nvPr/>
          </p:nvSpPr>
          <p:spPr>
            <a:xfrm>
              <a:off x="6089246" y="396584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58" name="矩形"/>
            <p:cNvSpPr/>
            <p:nvPr/>
          </p:nvSpPr>
          <p:spPr>
            <a:xfrm>
              <a:off x="2891086" y="5373272"/>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59" name="矩形"/>
            <p:cNvSpPr/>
            <p:nvPr/>
          </p:nvSpPr>
          <p:spPr>
            <a:xfrm>
              <a:off x="5449508" y="5927417"/>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63" name="成组"/>
          <p:cNvGrpSpPr/>
          <p:nvPr/>
        </p:nvGrpSpPr>
        <p:grpSpPr>
          <a:xfrm>
            <a:off x="13185033" y="4249801"/>
            <a:ext cx="9395564" cy="800101"/>
            <a:chOff x="0" y="0"/>
            <a:chExt cx="9395562" cy="800100"/>
          </a:xfrm>
        </p:grpSpPr>
        <p:sp>
          <p:nvSpPr>
            <p:cNvPr id="761" name="Link-state protocol (OSPF / IS-IS)"/>
            <p:cNvSpPr txBox="1"/>
            <p:nvPr/>
          </p:nvSpPr>
          <p:spPr>
            <a:xfrm>
              <a:off x="1036481" y="0"/>
              <a:ext cx="8359082"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t>Link-state protocol (OSPF / IS-IS)</a:t>
              </a:r>
            </a:p>
          </p:txBody>
        </p:sp>
        <p:sp>
          <p:nvSpPr>
            <p:cNvPr id="762" name="1"/>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grpSp>
        <p:nvGrpSpPr>
          <p:cNvPr id="766" name="成组"/>
          <p:cNvGrpSpPr/>
          <p:nvPr/>
        </p:nvGrpSpPr>
        <p:grpSpPr>
          <a:xfrm>
            <a:off x="13185033" y="5515584"/>
            <a:ext cx="9815008" cy="800101"/>
            <a:chOff x="0" y="0"/>
            <a:chExt cx="9815006" cy="800100"/>
          </a:xfrm>
        </p:grpSpPr>
        <p:sp>
          <p:nvSpPr>
            <p:cNvPr id="764" name="Also flood available bandwidth info"/>
            <p:cNvSpPr txBox="1"/>
            <p:nvPr/>
          </p:nvSpPr>
          <p:spPr>
            <a:xfrm>
              <a:off x="1038965" y="0"/>
              <a:ext cx="8776042"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t>Also flood available bandwidth info</a:t>
              </a:r>
            </a:p>
          </p:txBody>
        </p:sp>
        <p:sp>
          <p:nvSpPr>
            <p:cNvPr id="765" name="2"/>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2</a:t>
              </a:r>
            </a:p>
          </p:txBody>
        </p:sp>
      </p:grpSp>
      <p:sp>
        <p:nvSpPr>
          <p:cNvPr id="767" name="矩形"/>
          <p:cNvSpPr/>
          <p:nvPr/>
        </p:nvSpPr>
        <p:spPr>
          <a:xfrm>
            <a:off x="-81843" y="2715883"/>
            <a:ext cx="12936373" cy="8463356"/>
          </a:xfrm>
          <a:prstGeom prst="rect">
            <a:avLst/>
          </a:prstGeom>
          <a:solidFill>
            <a:srgbClr val="FFFFFF">
              <a:alpha val="78952"/>
            </a:srgbClr>
          </a:solidFill>
          <a:ln w="12700">
            <a:miter lim="400000"/>
          </a:ln>
        </p:spPr>
        <p:txBody>
          <a:bodyPr lIns="71437" tIns="71437" rIns="71437" bIns="71437" anchor="ctr"/>
          <a:lstStyle/>
          <a:p>
            <a:pPr>
              <a:defRPr sz="3200">
                <a:solidFill>
                  <a:srgbClr val="FFFFFF"/>
                </a:solidFill>
              </a:defRPr>
            </a:pPr>
            <a:endParaRPr/>
          </a:p>
        </p:txBody>
      </p:sp>
      <p:grpSp>
        <p:nvGrpSpPr>
          <p:cNvPr id="770" name="成组"/>
          <p:cNvGrpSpPr/>
          <p:nvPr/>
        </p:nvGrpSpPr>
        <p:grpSpPr>
          <a:xfrm>
            <a:off x="13185033" y="6781366"/>
            <a:ext cx="9559672" cy="800101"/>
            <a:chOff x="0" y="0"/>
            <a:chExt cx="9559670" cy="800100"/>
          </a:xfrm>
        </p:grpSpPr>
        <p:sp>
          <p:nvSpPr>
            <p:cNvPr id="768" name="Fulfill tunnel provisioning requests"/>
            <p:cNvSpPr txBox="1"/>
            <p:nvPr/>
          </p:nvSpPr>
          <p:spPr>
            <a:xfrm>
              <a:off x="1038966" y="0"/>
              <a:ext cx="8520705"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t>Fulfill tunnel provisioning requests</a:t>
              </a:r>
            </a:p>
          </p:txBody>
        </p:sp>
        <p:sp>
          <p:nvSpPr>
            <p:cNvPr id="769" name="3"/>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3</a:t>
              </a:r>
            </a:p>
          </p:txBody>
        </p:sp>
      </p:grpSp>
      <p:sp>
        <p:nvSpPr>
          <p:cNvPr id="771" name="线条"/>
          <p:cNvSpPr/>
          <p:nvPr/>
        </p:nvSpPr>
        <p:spPr>
          <a:xfrm>
            <a:off x="1307025" y="3166910"/>
            <a:ext cx="4269550" cy="7123451"/>
          </a:xfrm>
          <a:custGeom>
            <a:avLst/>
            <a:gdLst/>
            <a:ahLst/>
            <a:cxnLst>
              <a:cxn ang="0">
                <a:pos x="wd2" y="hd2"/>
              </a:cxn>
              <a:cxn ang="5400000">
                <a:pos x="wd2" y="hd2"/>
              </a:cxn>
              <a:cxn ang="10800000">
                <a:pos x="wd2" y="hd2"/>
              </a:cxn>
              <a:cxn ang="16200000">
                <a:pos x="wd2" y="hd2"/>
              </a:cxn>
            </a:cxnLst>
            <a:rect l="0" t="0" r="r" b="b"/>
            <a:pathLst>
              <a:path w="20573" h="21600" extrusionOk="0">
                <a:moveTo>
                  <a:pt x="17932" y="21600"/>
                </a:moveTo>
                <a:cubicBezTo>
                  <a:pt x="17932" y="21600"/>
                  <a:pt x="18188" y="19130"/>
                  <a:pt x="19981" y="17745"/>
                </a:cubicBezTo>
                <a:cubicBezTo>
                  <a:pt x="21413" y="16638"/>
                  <a:pt x="19924" y="14661"/>
                  <a:pt x="18921" y="13683"/>
                </a:cubicBezTo>
                <a:cubicBezTo>
                  <a:pt x="15796" y="10949"/>
                  <a:pt x="14525" y="8842"/>
                  <a:pt x="12971" y="7939"/>
                </a:cubicBezTo>
                <a:cubicBezTo>
                  <a:pt x="10716" y="6629"/>
                  <a:pt x="8501" y="3757"/>
                  <a:pt x="7360" y="2698"/>
                </a:cubicBezTo>
                <a:cubicBezTo>
                  <a:pt x="5596" y="1062"/>
                  <a:pt x="-187" y="653"/>
                  <a:pt x="5" y="0"/>
                </a:cubicBezTo>
              </a:path>
            </a:pathLst>
          </a:custGeom>
          <a:ln w="114300">
            <a:solidFill>
              <a:schemeClr val="accent5"/>
            </a:solidFill>
            <a:miter lim="400000"/>
            <a:tailEnd type="arrow"/>
          </a:ln>
        </p:spPr>
        <p:txBody>
          <a:bodyPr lIns="71437" tIns="71437" rIns="71437" bIns="71437" anchor="ctr"/>
          <a:lstStyle/>
          <a:p>
            <a:pPr>
              <a:defRPr sz="3200"/>
            </a:pPr>
            <a:endParaRPr/>
          </a:p>
        </p:txBody>
      </p:sp>
      <p:sp>
        <p:nvSpPr>
          <p:cNvPr id="772" name="线条"/>
          <p:cNvSpPr/>
          <p:nvPr/>
        </p:nvSpPr>
        <p:spPr>
          <a:xfrm>
            <a:off x="1619400" y="3010733"/>
            <a:ext cx="6875298" cy="7324814"/>
          </a:xfrm>
          <a:custGeom>
            <a:avLst/>
            <a:gdLst/>
            <a:ahLst/>
            <a:cxnLst>
              <a:cxn ang="0">
                <a:pos x="wd2" y="hd2"/>
              </a:cxn>
              <a:cxn ang="5400000">
                <a:pos x="wd2" y="hd2"/>
              </a:cxn>
              <a:cxn ang="10800000">
                <a:pos x="wd2" y="hd2"/>
              </a:cxn>
              <a:cxn ang="16200000">
                <a:pos x="wd2" y="hd2"/>
              </a:cxn>
            </a:cxnLst>
            <a:rect l="0" t="0" r="r" b="b"/>
            <a:pathLst>
              <a:path w="20856" h="21600" extrusionOk="0">
                <a:moveTo>
                  <a:pt x="10521" y="21600"/>
                </a:moveTo>
                <a:cubicBezTo>
                  <a:pt x="10662" y="20473"/>
                  <a:pt x="11278" y="19470"/>
                  <a:pt x="12129" y="18673"/>
                </a:cubicBezTo>
                <a:cubicBezTo>
                  <a:pt x="15010" y="15976"/>
                  <a:pt x="19789" y="16056"/>
                  <a:pt x="20811" y="14584"/>
                </a:cubicBezTo>
                <a:cubicBezTo>
                  <a:pt x="21483" y="13615"/>
                  <a:pt x="14571" y="13721"/>
                  <a:pt x="11656" y="12872"/>
                </a:cubicBezTo>
                <a:cubicBezTo>
                  <a:pt x="10526" y="12543"/>
                  <a:pt x="8663" y="8760"/>
                  <a:pt x="7685" y="7882"/>
                </a:cubicBezTo>
                <a:cubicBezTo>
                  <a:pt x="6265" y="6608"/>
                  <a:pt x="4952" y="3890"/>
                  <a:pt x="4233" y="2860"/>
                </a:cubicBezTo>
                <a:cubicBezTo>
                  <a:pt x="3123" y="1269"/>
                  <a:pt x="-117" y="635"/>
                  <a:pt x="4" y="0"/>
                </a:cubicBezTo>
              </a:path>
            </a:pathLst>
          </a:custGeom>
          <a:ln w="114300">
            <a:solidFill>
              <a:schemeClr val="accent1"/>
            </a:solidFill>
            <a:custDash>
              <a:ds d="200000" sp="200000"/>
            </a:custDash>
            <a:miter lim="400000"/>
            <a:tailEnd type="arrow"/>
          </a:ln>
        </p:spPr>
        <p:txBody>
          <a:bodyPr lIns="71437" tIns="71437" rIns="71437" bIns="71437" anchor="ctr"/>
          <a:lstStyle/>
          <a:p>
            <a:pPr>
              <a:defRPr sz="3200"/>
            </a:pPr>
            <a:endParaRPr/>
          </a:p>
        </p:txBody>
      </p:sp>
      <p:grpSp>
        <p:nvGrpSpPr>
          <p:cNvPr id="776" name="成组"/>
          <p:cNvGrpSpPr/>
          <p:nvPr/>
        </p:nvGrpSpPr>
        <p:grpSpPr>
          <a:xfrm>
            <a:off x="25400" y="7607300"/>
            <a:ext cx="4867948" cy="3556000"/>
            <a:chOff x="0" y="0"/>
            <a:chExt cx="4867947" cy="3556000"/>
          </a:xfrm>
        </p:grpSpPr>
        <p:sp>
          <p:nvSpPr>
            <p:cNvPr id="773" name="圆形"/>
            <p:cNvSpPr/>
            <p:nvPr/>
          </p:nvSpPr>
          <p:spPr>
            <a:xfrm>
              <a:off x="0" y="0"/>
              <a:ext cx="3556000" cy="3556000"/>
            </a:xfrm>
            <a:prstGeom prst="ellips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solidFill>
                    <a:srgbClr val="FFFFFF"/>
                  </a:solidFill>
                </a:defRPr>
              </a:pPr>
              <a:endParaRPr/>
            </a:p>
          </p:txBody>
        </p:sp>
        <p:sp>
          <p:nvSpPr>
            <p:cNvPr id="774" name="线条"/>
            <p:cNvSpPr/>
            <p:nvPr/>
          </p:nvSpPr>
          <p:spPr>
            <a:xfrm>
              <a:off x="2802999" y="311656"/>
              <a:ext cx="2054694" cy="1165829"/>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sp>
          <p:nvSpPr>
            <p:cNvPr id="775" name="线条"/>
            <p:cNvSpPr/>
            <p:nvPr/>
          </p:nvSpPr>
          <p:spPr>
            <a:xfrm flipV="1">
              <a:off x="2932174" y="1867089"/>
              <a:ext cx="1935774" cy="1273263"/>
            </a:xfrm>
            <a:prstGeom prst="line">
              <a:avLst/>
            </a:prstGeom>
            <a:noFill/>
            <a:ln w="25400" cap="flat">
              <a:solidFill>
                <a:srgbClr val="000000">
                  <a:alpha val="44845"/>
                </a:srgbClr>
              </a:solidFill>
              <a:prstDash val="solid"/>
              <a:miter lim="400000"/>
            </a:ln>
            <a:effectLst/>
          </p:spPr>
          <p:txBody>
            <a:bodyPr wrap="square" lIns="71437" tIns="71437" rIns="71437" bIns="71437" numCol="1" anchor="ctr">
              <a:noAutofit/>
            </a:bodyPr>
            <a:lstStyle/>
            <a:p>
              <a:pPr>
                <a:defRPr sz="3200"/>
              </a:pPr>
              <a:endParaRPr/>
            </a:p>
          </p:txBody>
        </p:sp>
      </p:grpSp>
      <p:grpSp>
        <p:nvGrpSpPr>
          <p:cNvPr id="779" name="成组"/>
          <p:cNvGrpSpPr/>
          <p:nvPr/>
        </p:nvGrpSpPr>
        <p:grpSpPr>
          <a:xfrm>
            <a:off x="13185033" y="8047149"/>
            <a:ext cx="9215275" cy="800101"/>
            <a:chOff x="0" y="0"/>
            <a:chExt cx="9215273" cy="800100"/>
          </a:xfrm>
        </p:grpSpPr>
        <p:sp>
          <p:nvSpPr>
            <p:cNvPr id="777" name="Update network state, flood info"/>
            <p:cNvSpPr txBox="1"/>
            <p:nvPr/>
          </p:nvSpPr>
          <p:spPr>
            <a:xfrm>
              <a:off x="1038873" y="-1"/>
              <a:ext cx="8176401"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t>Update network state, flood info</a:t>
              </a:r>
            </a:p>
          </p:txBody>
        </p:sp>
        <p:sp>
          <p:nvSpPr>
            <p:cNvPr id="778" name="4"/>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4</a:t>
              </a:r>
            </a:p>
          </p:txBody>
        </p:sp>
      </p:grpSp>
      <p:sp>
        <p:nvSpPr>
          <p:cNvPr id="780" name="矩形"/>
          <p:cNvSpPr/>
          <p:nvPr/>
        </p:nvSpPr>
        <p:spPr>
          <a:xfrm>
            <a:off x="4015730" y="10575679"/>
            <a:ext cx="1109761" cy="529693"/>
          </a:xfrm>
          <a:prstGeom prst="rect">
            <a:avLst/>
          </a:prstGeom>
          <a:solidFill>
            <a:srgbClr val="000000"/>
          </a:solidFill>
          <a:ln w="12700">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grpSp>
        <p:nvGrpSpPr>
          <p:cNvPr id="783" name="成组"/>
          <p:cNvGrpSpPr/>
          <p:nvPr/>
        </p:nvGrpSpPr>
        <p:grpSpPr>
          <a:xfrm>
            <a:off x="4572000" y="9080500"/>
            <a:ext cx="1494152" cy="529693"/>
            <a:chOff x="0" y="0"/>
            <a:chExt cx="1494151" cy="529692"/>
          </a:xfrm>
        </p:grpSpPr>
        <p:sp>
          <p:nvSpPr>
            <p:cNvPr id="781" name="矩形"/>
            <p:cNvSpPr/>
            <p:nvPr/>
          </p:nvSpPr>
          <p:spPr>
            <a:xfrm>
              <a:off x="0" y="0"/>
              <a:ext cx="1109760" cy="529693"/>
            </a:xfrm>
            <a:prstGeom prst="rect">
              <a:avLst/>
            </a:prstGeom>
            <a:solidFill>
              <a:srgbClr val="000000"/>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782" name="矩形"/>
            <p:cNvSpPr/>
            <p:nvPr/>
          </p:nvSpPr>
          <p:spPr>
            <a:xfrm>
              <a:off x="1126082" y="0"/>
              <a:ext cx="368070" cy="529693"/>
            </a:xfrm>
            <a:prstGeom prst="rect">
              <a:avLst/>
            </a:prstGeom>
            <a:solidFill>
              <a:schemeClr val="accent5"/>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784" name="矩形"/>
          <p:cNvSpPr/>
          <p:nvPr/>
        </p:nvSpPr>
        <p:spPr>
          <a:xfrm>
            <a:off x="1790700" y="3556000"/>
            <a:ext cx="1109760" cy="529693"/>
          </a:xfrm>
          <a:prstGeom prst="rect">
            <a:avLst/>
          </a:prstGeom>
          <a:solidFill>
            <a:srgbClr val="000000"/>
          </a:solidFill>
          <a:ln w="12700">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785" name="矩形"/>
          <p:cNvSpPr/>
          <p:nvPr/>
        </p:nvSpPr>
        <p:spPr>
          <a:xfrm>
            <a:off x="0" y="2108200"/>
            <a:ext cx="24384000" cy="10144443"/>
          </a:xfrm>
          <a:prstGeom prst="rect">
            <a:avLst/>
          </a:prstGeom>
          <a:solidFill>
            <a:srgbClr val="FFFFFF"/>
          </a:solidFill>
          <a:ln w="12700">
            <a:miter lim="400000"/>
          </a:ln>
        </p:spPr>
        <p:txBody>
          <a:bodyPr lIns="71437" tIns="71437" rIns="71437" bIns="71437" anchor="ctr"/>
          <a:lstStyle/>
          <a:p>
            <a:pPr algn="l">
              <a:defRPr sz="8400">
                <a:latin typeface="Gill Sans"/>
                <a:ea typeface="Gill Sans"/>
                <a:cs typeface="Gill Sans"/>
                <a:sym typeface="Gill Sans"/>
              </a:defRPr>
            </a:pPr>
            <a:endParaRPr/>
          </a:p>
        </p:txBody>
      </p:sp>
      <p:sp>
        <p:nvSpPr>
          <p:cNvPr id="786" name="文本"/>
          <p:cNvSpPr txBox="1"/>
          <p:nvPr/>
        </p:nvSpPr>
        <p:spPr>
          <a:xfrm>
            <a:off x="6567165" y="3423944"/>
            <a:ext cx="155576" cy="2632076"/>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8400" b="1">
                <a:solidFill>
                  <a:schemeClr val="accent5"/>
                </a:solidFill>
                <a:latin typeface="Gill Sans"/>
                <a:ea typeface="Gill Sans"/>
                <a:cs typeface="Gill Sans"/>
                <a:sym typeface="Gill Sans"/>
              </a:defRPr>
            </a:pPr>
            <a:endParaRPr/>
          </a:p>
        </p:txBody>
      </p:sp>
      <p:sp>
        <p:nvSpPr>
          <p:cNvPr id="793" name="Time"/>
          <p:cNvSpPr txBox="1"/>
          <p:nvPr/>
        </p:nvSpPr>
        <p:spPr>
          <a:xfrm>
            <a:off x="11900207" y="11215687"/>
            <a:ext cx="2051349" cy="11969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7200">
                <a:solidFill>
                  <a:srgbClr val="53585F"/>
                </a:solidFill>
                <a:latin typeface="Gill Sans"/>
                <a:ea typeface="Gill Sans"/>
                <a:cs typeface="Gill Sans"/>
                <a:sym typeface="Gill Sans"/>
              </a:defRPr>
            </a:lvl1pPr>
          </a:lstStyle>
          <a:p>
            <a:r>
              <a:t>Time</a:t>
            </a:r>
          </a:p>
        </p:txBody>
      </p:sp>
      <p:sp>
        <p:nvSpPr>
          <p:cNvPr id="794" name="Utilization"/>
          <p:cNvSpPr txBox="1"/>
          <p:nvPr/>
        </p:nvSpPr>
        <p:spPr>
          <a:xfrm>
            <a:off x="58695" y="8746859"/>
            <a:ext cx="3947121" cy="11969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7200">
                <a:solidFill>
                  <a:srgbClr val="53585F"/>
                </a:solidFill>
                <a:latin typeface="Gill Sans"/>
                <a:ea typeface="Gill Sans"/>
                <a:cs typeface="Gill Sans"/>
                <a:sym typeface="Gill Sans"/>
              </a:defRPr>
            </a:lvl1pPr>
          </a:lstStyle>
          <a:p>
            <a:r>
              <a:t>Utilization</a:t>
            </a:r>
          </a:p>
        </p:txBody>
      </p:sp>
      <p:pic>
        <p:nvPicPr>
          <p:cNvPr id="2" name="图片 1">
            <a:extLst>
              <a:ext uri="{FF2B5EF4-FFF2-40B4-BE49-F238E27FC236}">
                <a16:creationId xmlns:a16="http://schemas.microsoft.com/office/drawing/2014/main" id="{21040F5B-BFAC-4B9F-93D4-D24F73FF5645}"/>
              </a:ext>
            </a:extLst>
          </p:cNvPr>
          <p:cNvPicPr>
            <a:picLocks noChangeAspect="1"/>
          </p:cNvPicPr>
          <p:nvPr/>
        </p:nvPicPr>
        <p:blipFill>
          <a:blip r:embed="rId3"/>
          <a:stretch>
            <a:fillRect/>
          </a:stretch>
        </p:blipFill>
        <p:spPr>
          <a:xfrm>
            <a:off x="3645160" y="1899471"/>
            <a:ext cx="17248254" cy="5023554"/>
          </a:xfrm>
          <a:prstGeom prst="rect">
            <a:avLst/>
          </a:prstGeom>
        </p:spPr>
      </p:pic>
      <p:pic>
        <p:nvPicPr>
          <p:cNvPr id="3" name="图片 2">
            <a:extLst>
              <a:ext uri="{FF2B5EF4-FFF2-40B4-BE49-F238E27FC236}">
                <a16:creationId xmlns:a16="http://schemas.microsoft.com/office/drawing/2014/main" id="{680CAD2C-B228-4EE5-B963-D0D8B1A3F3F3}"/>
              </a:ext>
            </a:extLst>
          </p:cNvPr>
          <p:cNvPicPr>
            <a:picLocks noChangeAspect="1"/>
          </p:cNvPicPr>
          <p:nvPr/>
        </p:nvPicPr>
        <p:blipFill>
          <a:blip r:embed="rId4"/>
          <a:stretch>
            <a:fillRect/>
          </a:stretch>
        </p:blipFill>
        <p:spPr>
          <a:xfrm>
            <a:off x="4220080" y="7520742"/>
            <a:ext cx="16278275" cy="3790568"/>
          </a:xfrm>
          <a:prstGeom prst="rect">
            <a:avLst/>
          </a:prstGeom>
        </p:spPr>
      </p:pic>
      <p:pic>
        <p:nvPicPr>
          <p:cNvPr id="4" name="图片 3">
            <a:extLst>
              <a:ext uri="{FF2B5EF4-FFF2-40B4-BE49-F238E27FC236}">
                <a16:creationId xmlns:a16="http://schemas.microsoft.com/office/drawing/2014/main" id="{FE8434F9-1130-4F0A-9557-CA6BD6D1509F}"/>
              </a:ext>
            </a:extLst>
          </p:cNvPr>
          <p:cNvPicPr>
            <a:picLocks noChangeAspect="1"/>
          </p:cNvPicPr>
          <p:nvPr/>
        </p:nvPicPr>
        <p:blipFill>
          <a:blip r:embed="rId5"/>
          <a:stretch>
            <a:fillRect/>
          </a:stretch>
        </p:blipFill>
        <p:spPr>
          <a:xfrm>
            <a:off x="4109635" y="7716781"/>
            <a:ext cx="16919779" cy="3449852"/>
          </a:xfrm>
          <a:prstGeom prst="rect">
            <a:avLst/>
          </a:prstGeom>
        </p:spPr>
      </p:pic>
      <p:pic>
        <p:nvPicPr>
          <p:cNvPr id="5" name="图片 4">
            <a:extLst>
              <a:ext uri="{FF2B5EF4-FFF2-40B4-BE49-F238E27FC236}">
                <a16:creationId xmlns:a16="http://schemas.microsoft.com/office/drawing/2014/main" id="{C80D22C0-5E20-42D9-A878-EBCDBF1C5FF5}"/>
              </a:ext>
            </a:extLst>
          </p:cNvPr>
          <p:cNvPicPr>
            <a:picLocks noChangeAspect="1"/>
          </p:cNvPicPr>
          <p:nvPr/>
        </p:nvPicPr>
        <p:blipFill>
          <a:blip r:embed="rId6"/>
          <a:stretch>
            <a:fillRect/>
          </a:stretch>
        </p:blipFill>
        <p:spPr>
          <a:xfrm>
            <a:off x="4072723" y="7362491"/>
            <a:ext cx="16813134" cy="3809381"/>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ontent Placeholder 2"/>
          <p:cNvSpPr>
            <a:spLocks noGrp="1"/>
          </p:cNvSpPr>
          <p:nvPr>
            <p:ph idx="1"/>
          </p:nvPr>
        </p:nvSpPr>
        <p:spPr>
          <a:xfrm>
            <a:off x="2780063" y="11454969"/>
            <a:ext cx="10004142" cy="1282530"/>
          </a:xfrm>
          <a:prstGeom prst="rect">
            <a:avLst/>
          </a:prstGeom>
        </p:spPr>
        <p:txBody>
          <a:bodyPr>
            <a:normAutofit/>
          </a:bodyPr>
          <a:lstStyle/>
          <a:p>
            <a:pPr marL="0" indent="0" algn="ctr">
              <a:buNone/>
            </a:pPr>
            <a:r>
              <a:rPr lang="en-US" dirty="0">
                <a:latin typeface="+mn-lt"/>
              </a:rPr>
              <a:t>Local, greedy allocation</a:t>
            </a:r>
          </a:p>
        </p:txBody>
      </p:sp>
      <p:cxnSp>
        <p:nvCxnSpPr>
          <p:cNvPr id="8" name="Straight Connector 7"/>
          <p:cNvCxnSpPr/>
          <p:nvPr/>
        </p:nvCxnSpPr>
        <p:spPr>
          <a:xfrm flipH="1" flipV="1">
            <a:off x="7728191" y="6125998"/>
            <a:ext cx="24206" cy="3337424"/>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flipV="1">
            <a:off x="4284627" y="6114806"/>
            <a:ext cx="1310370" cy="1700788"/>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H="1">
            <a:off x="5614052" y="6147566"/>
            <a:ext cx="2147300" cy="43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H="1" flipV="1">
            <a:off x="4284627" y="7855786"/>
            <a:ext cx="1351642" cy="164039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a:off x="5633090" y="9496182"/>
            <a:ext cx="2147300" cy="43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H="1">
            <a:off x="7752394" y="6147566"/>
            <a:ext cx="2147300" cy="43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H="1">
            <a:off x="7771432" y="9496182"/>
            <a:ext cx="2147300" cy="43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flipV="1">
            <a:off x="9871701" y="6114806"/>
            <a:ext cx="1351642" cy="164039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a:off x="9890766" y="7815161"/>
            <a:ext cx="1381016" cy="1655622"/>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7" name="Freeform 16"/>
          <p:cNvSpPr/>
          <p:nvPr/>
        </p:nvSpPr>
        <p:spPr>
          <a:xfrm>
            <a:off x="4240488" y="4700872"/>
            <a:ext cx="7013332" cy="2767784"/>
          </a:xfrm>
          <a:custGeom>
            <a:avLst/>
            <a:gdLst>
              <a:gd name="connsiteX0" fmla="*/ 0 w 3868616"/>
              <a:gd name="connsiteY0" fmla="*/ 1153645 h 1193838"/>
              <a:gd name="connsiteX1" fmla="*/ 190919 w 3868616"/>
              <a:gd name="connsiteY1" fmla="*/ 972775 h 1193838"/>
              <a:gd name="connsiteX2" fmla="*/ 1004835 w 3868616"/>
              <a:gd name="connsiteY2" fmla="*/ 168907 h 1193838"/>
              <a:gd name="connsiteX3" fmla="*/ 3074796 w 3868616"/>
              <a:gd name="connsiteY3" fmla="*/ 88520 h 1193838"/>
              <a:gd name="connsiteX4" fmla="*/ 3868616 w 3868616"/>
              <a:gd name="connsiteY4" fmla="*/ 1193838 h 1193838"/>
              <a:gd name="connsiteX0" fmla="*/ 84898 w 3724914"/>
              <a:gd name="connsiteY0" fmla="*/ 1382245 h 1382245"/>
              <a:gd name="connsiteX1" fmla="*/ 47217 w 3724914"/>
              <a:gd name="connsiteY1" fmla="*/ 972775 h 1382245"/>
              <a:gd name="connsiteX2" fmla="*/ 861133 w 3724914"/>
              <a:gd name="connsiteY2" fmla="*/ 168907 h 1382245"/>
              <a:gd name="connsiteX3" fmla="*/ 2931094 w 3724914"/>
              <a:gd name="connsiteY3" fmla="*/ 88520 h 1382245"/>
              <a:gd name="connsiteX4" fmla="*/ 3724914 w 3724914"/>
              <a:gd name="connsiteY4" fmla="*/ 1193838 h 1382245"/>
              <a:gd name="connsiteX0" fmla="*/ 0 w 3640016"/>
              <a:gd name="connsiteY0" fmla="*/ 1383892 h 1383892"/>
              <a:gd name="connsiteX1" fmla="*/ 248069 w 3640016"/>
              <a:gd name="connsiteY1" fmla="*/ 1012522 h 1383892"/>
              <a:gd name="connsiteX2" fmla="*/ 776235 w 3640016"/>
              <a:gd name="connsiteY2" fmla="*/ 170554 h 1383892"/>
              <a:gd name="connsiteX3" fmla="*/ 2846196 w 3640016"/>
              <a:gd name="connsiteY3" fmla="*/ 90167 h 1383892"/>
              <a:gd name="connsiteX4" fmla="*/ 3640016 w 3640016"/>
              <a:gd name="connsiteY4" fmla="*/ 1195485 h 1383892"/>
              <a:gd name="connsiteX0" fmla="*/ 0 w 3506666"/>
              <a:gd name="connsiteY0" fmla="*/ 1383892 h 1383892"/>
              <a:gd name="connsiteX1" fmla="*/ 248069 w 3506666"/>
              <a:gd name="connsiteY1" fmla="*/ 1012522 h 1383892"/>
              <a:gd name="connsiteX2" fmla="*/ 776235 w 3506666"/>
              <a:gd name="connsiteY2" fmla="*/ 170554 h 1383892"/>
              <a:gd name="connsiteX3" fmla="*/ 2846196 w 3506666"/>
              <a:gd name="connsiteY3" fmla="*/ 90167 h 1383892"/>
              <a:gd name="connsiteX4" fmla="*/ 3506666 w 3506666"/>
              <a:gd name="connsiteY4" fmla="*/ 1309785 h 1383892"/>
              <a:gd name="connsiteX0" fmla="*/ 0 w 3506666"/>
              <a:gd name="connsiteY0" fmla="*/ 1383892 h 1383892"/>
              <a:gd name="connsiteX1" fmla="*/ 776235 w 3506666"/>
              <a:gd name="connsiteY1" fmla="*/ 170554 h 1383892"/>
              <a:gd name="connsiteX2" fmla="*/ 2846196 w 3506666"/>
              <a:gd name="connsiteY2" fmla="*/ 90167 h 1383892"/>
              <a:gd name="connsiteX3" fmla="*/ 3506666 w 3506666"/>
              <a:gd name="connsiteY3" fmla="*/ 1309785 h 1383892"/>
            </a:gdLst>
            <a:ahLst/>
            <a:cxnLst>
              <a:cxn ang="0">
                <a:pos x="connsiteX0" y="connsiteY0"/>
              </a:cxn>
              <a:cxn ang="0">
                <a:pos x="connsiteX1" y="connsiteY1"/>
              </a:cxn>
              <a:cxn ang="0">
                <a:pos x="connsiteX2" y="connsiteY2"/>
              </a:cxn>
              <a:cxn ang="0">
                <a:pos x="connsiteX3" y="connsiteY3"/>
              </a:cxn>
            </a:cxnLst>
            <a:rect l="l" t="t" r="r" b="b"/>
            <a:pathLst>
              <a:path w="3506666" h="1383892">
                <a:moveTo>
                  <a:pt x="0" y="1383892"/>
                </a:moveTo>
                <a:cubicBezTo>
                  <a:pt x="161716" y="1131113"/>
                  <a:pt x="301869" y="386175"/>
                  <a:pt x="776235" y="170554"/>
                </a:cubicBezTo>
                <a:cubicBezTo>
                  <a:pt x="1209256" y="16828"/>
                  <a:pt x="2368899" y="-80655"/>
                  <a:pt x="2846196" y="90167"/>
                </a:cubicBezTo>
                <a:cubicBezTo>
                  <a:pt x="3323493" y="260989"/>
                  <a:pt x="3348404" y="842537"/>
                  <a:pt x="3506666" y="1309785"/>
                </a:cubicBezTo>
              </a:path>
            </a:pathLst>
          </a:custGeom>
          <a:noFill/>
          <a:ln w="69850">
            <a:solidFill>
              <a:srgbClr val="5060D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US" sz="3600" kern="1200">
              <a:solidFill>
                <a:prstClr val="white"/>
              </a:solidFill>
              <a:latin typeface="Calibri"/>
            </a:endParaRPr>
          </a:p>
        </p:txBody>
      </p:sp>
      <p:sp>
        <p:nvSpPr>
          <p:cNvPr id="18" name="Rectangle 17"/>
          <p:cNvSpPr/>
          <p:nvPr/>
        </p:nvSpPr>
        <p:spPr>
          <a:xfrm>
            <a:off x="4675141" y="7296573"/>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A</a:t>
            </a:r>
          </a:p>
        </p:txBody>
      </p:sp>
      <p:grpSp>
        <p:nvGrpSpPr>
          <p:cNvPr id="19" name="Group 18"/>
          <p:cNvGrpSpPr/>
          <p:nvPr/>
        </p:nvGrpSpPr>
        <p:grpSpPr>
          <a:xfrm>
            <a:off x="4042416" y="5886209"/>
            <a:ext cx="7429500" cy="3838574"/>
            <a:chOff x="923925" y="2652713"/>
            <a:chExt cx="3714750" cy="1919287"/>
          </a:xfrm>
        </p:grpSpPr>
        <p:sp>
          <p:nvSpPr>
            <p:cNvPr id="20" name="Oval 19"/>
            <p:cNvSpPr/>
            <p:nvPr/>
          </p:nvSpPr>
          <p:spPr>
            <a:xfrm>
              <a:off x="1609725" y="2667000"/>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21" name="Oval 20"/>
            <p:cNvSpPr/>
            <p:nvPr/>
          </p:nvSpPr>
          <p:spPr>
            <a:xfrm>
              <a:off x="1609724" y="4343400"/>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22" name="Oval 21"/>
            <p:cNvSpPr/>
            <p:nvPr/>
          </p:nvSpPr>
          <p:spPr>
            <a:xfrm>
              <a:off x="923925" y="3505200"/>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23" name="Oval 22"/>
            <p:cNvSpPr/>
            <p:nvPr/>
          </p:nvSpPr>
          <p:spPr>
            <a:xfrm>
              <a:off x="2659858" y="2652713"/>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24" name="Oval 23"/>
            <p:cNvSpPr/>
            <p:nvPr/>
          </p:nvSpPr>
          <p:spPr>
            <a:xfrm>
              <a:off x="2669377" y="4327021"/>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25" name="Oval 24"/>
            <p:cNvSpPr/>
            <p:nvPr/>
          </p:nvSpPr>
          <p:spPr>
            <a:xfrm>
              <a:off x="3729029" y="2652713"/>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26" name="Oval 25"/>
            <p:cNvSpPr/>
            <p:nvPr/>
          </p:nvSpPr>
          <p:spPr>
            <a:xfrm>
              <a:off x="3738548" y="4327021"/>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27" name="Oval 26"/>
            <p:cNvSpPr/>
            <p:nvPr/>
          </p:nvSpPr>
          <p:spPr>
            <a:xfrm>
              <a:off x="4419600" y="3505200"/>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grpSp>
      <p:sp>
        <p:nvSpPr>
          <p:cNvPr id="28" name="Rectangle 27"/>
          <p:cNvSpPr/>
          <p:nvPr/>
        </p:nvSpPr>
        <p:spPr>
          <a:xfrm>
            <a:off x="5149501" y="5029899"/>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B</a:t>
            </a:r>
          </a:p>
        </p:txBody>
      </p:sp>
      <p:sp>
        <p:nvSpPr>
          <p:cNvPr id="29" name="Rectangle 28"/>
          <p:cNvSpPr/>
          <p:nvPr/>
        </p:nvSpPr>
        <p:spPr>
          <a:xfrm>
            <a:off x="7287863" y="5006811"/>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C</a:t>
            </a:r>
          </a:p>
        </p:txBody>
      </p:sp>
      <p:sp>
        <p:nvSpPr>
          <p:cNvPr id="30" name="Rectangle 29"/>
          <p:cNvSpPr/>
          <p:nvPr/>
        </p:nvSpPr>
        <p:spPr>
          <a:xfrm>
            <a:off x="9426205" y="5006811"/>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D</a:t>
            </a:r>
          </a:p>
        </p:txBody>
      </p:sp>
      <p:sp>
        <p:nvSpPr>
          <p:cNvPr id="31" name="Rectangle 30"/>
          <p:cNvSpPr/>
          <p:nvPr/>
        </p:nvSpPr>
        <p:spPr>
          <a:xfrm>
            <a:off x="10161541" y="7601373"/>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E</a:t>
            </a:r>
          </a:p>
        </p:txBody>
      </p:sp>
      <p:sp>
        <p:nvSpPr>
          <p:cNvPr id="32" name="Rectangle 31"/>
          <p:cNvSpPr/>
          <p:nvPr/>
        </p:nvSpPr>
        <p:spPr>
          <a:xfrm>
            <a:off x="9473813" y="9505057"/>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F</a:t>
            </a:r>
          </a:p>
        </p:txBody>
      </p:sp>
      <p:sp>
        <p:nvSpPr>
          <p:cNvPr id="33" name="Rectangle 32"/>
          <p:cNvSpPr/>
          <p:nvPr/>
        </p:nvSpPr>
        <p:spPr>
          <a:xfrm>
            <a:off x="7306901" y="9463423"/>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G</a:t>
            </a:r>
          </a:p>
        </p:txBody>
      </p:sp>
      <p:sp>
        <p:nvSpPr>
          <p:cNvPr id="34" name="Rectangle 33"/>
          <p:cNvSpPr/>
          <p:nvPr/>
        </p:nvSpPr>
        <p:spPr>
          <a:xfrm>
            <a:off x="5190773" y="9505057"/>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H</a:t>
            </a:r>
          </a:p>
        </p:txBody>
      </p:sp>
      <p:sp>
        <p:nvSpPr>
          <p:cNvPr id="37" name="Freeform 36"/>
          <p:cNvSpPr/>
          <p:nvPr/>
        </p:nvSpPr>
        <p:spPr>
          <a:xfrm>
            <a:off x="8077011" y="6074248"/>
            <a:ext cx="3169570" cy="4840220"/>
          </a:xfrm>
          <a:custGeom>
            <a:avLst/>
            <a:gdLst>
              <a:gd name="connsiteX0" fmla="*/ 13536 w 1584785"/>
              <a:gd name="connsiteY0" fmla="*/ 157105 h 2420110"/>
              <a:gd name="connsiteX1" fmla="*/ 13536 w 1584785"/>
              <a:gd name="connsiteY1" fmla="*/ 227444 h 2420110"/>
              <a:gd name="connsiteX2" fmla="*/ 154213 w 1584785"/>
              <a:gd name="connsiteY2" fmla="*/ 2337597 h 2420110"/>
              <a:gd name="connsiteX3" fmla="*/ 1349967 w 1584785"/>
              <a:gd name="connsiteY3" fmla="*/ 1905518 h 2420110"/>
              <a:gd name="connsiteX4" fmla="*/ 1550934 w 1584785"/>
              <a:gd name="connsiteY4" fmla="*/ 1091602 h 2420110"/>
              <a:gd name="connsiteX5" fmla="*/ 897791 w 1584785"/>
              <a:gd name="connsiteY5" fmla="*/ 287734 h 242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785" h="2420110">
                <a:moveTo>
                  <a:pt x="13536" y="157105"/>
                </a:moveTo>
                <a:cubicBezTo>
                  <a:pt x="1813" y="10567"/>
                  <a:pt x="-9910" y="-135971"/>
                  <a:pt x="13536" y="227444"/>
                </a:cubicBezTo>
                <a:cubicBezTo>
                  <a:pt x="36982" y="590859"/>
                  <a:pt x="-68526" y="2057918"/>
                  <a:pt x="154213" y="2337597"/>
                </a:cubicBezTo>
                <a:cubicBezTo>
                  <a:pt x="376952" y="2617276"/>
                  <a:pt x="1117180" y="2113184"/>
                  <a:pt x="1349967" y="1905518"/>
                </a:cubicBezTo>
                <a:cubicBezTo>
                  <a:pt x="1582754" y="1697852"/>
                  <a:pt x="1626297" y="1361233"/>
                  <a:pt x="1550934" y="1091602"/>
                </a:cubicBezTo>
                <a:cubicBezTo>
                  <a:pt x="1475571" y="821971"/>
                  <a:pt x="1186681" y="554852"/>
                  <a:pt x="897791" y="287734"/>
                </a:cubicBezTo>
              </a:path>
            </a:pathLst>
          </a:custGeom>
          <a:noFill/>
          <a:ln w="6985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US" sz="3600" kern="1200">
              <a:solidFill>
                <a:prstClr val="white"/>
              </a:solidFill>
              <a:latin typeface="Calibri"/>
            </a:endParaRPr>
          </a:p>
        </p:txBody>
      </p:sp>
      <p:sp>
        <p:nvSpPr>
          <p:cNvPr id="39" name="Freeform 38"/>
          <p:cNvSpPr/>
          <p:nvPr/>
        </p:nvSpPr>
        <p:spPr>
          <a:xfrm>
            <a:off x="3810003" y="4140513"/>
            <a:ext cx="3912242" cy="6698478"/>
          </a:xfrm>
          <a:custGeom>
            <a:avLst/>
            <a:gdLst>
              <a:gd name="connsiteX0" fmla="*/ 2373457 w 2373457"/>
              <a:gd name="connsiteY0" fmla="*/ 10178 h 3350810"/>
              <a:gd name="connsiteX1" fmla="*/ 1067171 w 2373457"/>
              <a:gd name="connsiteY1" fmla="*/ 301580 h 3350810"/>
              <a:gd name="connsiteX2" fmla="*/ 2046 w 2373457"/>
              <a:gd name="connsiteY2" fmla="*/ 2009800 h 3350810"/>
              <a:gd name="connsiteX3" fmla="*/ 1338477 w 2373457"/>
              <a:gd name="connsiteY3" fmla="*/ 3275892 h 3350810"/>
              <a:gd name="connsiteX4" fmla="*/ 2162442 w 2373457"/>
              <a:gd name="connsiteY4" fmla="*/ 3095022 h 3350810"/>
              <a:gd name="connsiteX0" fmla="*/ 1956121 w 1956121"/>
              <a:gd name="connsiteY0" fmla="*/ 8607 h 3349239"/>
              <a:gd name="connsiteX1" fmla="*/ 649835 w 1956121"/>
              <a:gd name="connsiteY1" fmla="*/ 300009 h 3349239"/>
              <a:gd name="connsiteX2" fmla="*/ 3810 w 1956121"/>
              <a:gd name="connsiteY2" fmla="*/ 1932029 h 3349239"/>
              <a:gd name="connsiteX3" fmla="*/ 921141 w 1956121"/>
              <a:gd name="connsiteY3" fmla="*/ 3274321 h 3349239"/>
              <a:gd name="connsiteX4" fmla="*/ 1745106 w 1956121"/>
              <a:gd name="connsiteY4" fmla="*/ 3093451 h 3349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121" h="3349239">
                <a:moveTo>
                  <a:pt x="1956121" y="8607"/>
                </a:moveTo>
                <a:cubicBezTo>
                  <a:pt x="1500595" y="-12327"/>
                  <a:pt x="975220" y="-20561"/>
                  <a:pt x="649835" y="300009"/>
                </a:cubicBezTo>
                <a:cubicBezTo>
                  <a:pt x="324450" y="620579"/>
                  <a:pt x="-41408" y="1436310"/>
                  <a:pt x="3810" y="1932029"/>
                </a:cubicBezTo>
                <a:cubicBezTo>
                  <a:pt x="49028" y="2427748"/>
                  <a:pt x="561075" y="3093451"/>
                  <a:pt x="921141" y="3274321"/>
                </a:cubicBezTo>
                <a:cubicBezTo>
                  <a:pt x="1281207" y="3455191"/>
                  <a:pt x="1513156" y="3274321"/>
                  <a:pt x="1745106" y="3093451"/>
                </a:cubicBezTo>
              </a:path>
            </a:pathLst>
          </a:custGeom>
          <a:noFill/>
          <a:ln w="69850">
            <a:solidFill>
              <a:srgbClr val="00A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US" sz="3600" kern="1200">
              <a:solidFill>
                <a:prstClr val="white"/>
              </a:solidFill>
              <a:latin typeface="Calibri"/>
            </a:endParaRPr>
          </a:p>
        </p:txBody>
      </p:sp>
      <p:cxnSp>
        <p:nvCxnSpPr>
          <p:cNvPr id="42" name="Straight Connector 41"/>
          <p:cNvCxnSpPr>
            <a:stCxn id="65" idx="0"/>
          </p:cNvCxnSpPr>
          <p:nvPr/>
        </p:nvCxnSpPr>
        <p:spPr>
          <a:xfrm flipH="1" flipV="1">
            <a:off x="16810866" y="6119874"/>
            <a:ext cx="24204" cy="3337425"/>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43" name="Straight Connector 42"/>
          <p:cNvCxnSpPr/>
          <p:nvPr/>
        </p:nvCxnSpPr>
        <p:spPr>
          <a:xfrm flipV="1">
            <a:off x="13367301" y="6108682"/>
            <a:ext cx="1310370" cy="1700788"/>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flipH="1">
            <a:off x="14696726" y="6141442"/>
            <a:ext cx="2147300" cy="43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flipH="1" flipV="1">
            <a:off x="13367301" y="7849662"/>
            <a:ext cx="1351642" cy="164039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H="1">
            <a:off x="14715764" y="9490058"/>
            <a:ext cx="2147300" cy="43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48" name="Straight Connector 47"/>
          <p:cNvCxnSpPr/>
          <p:nvPr/>
        </p:nvCxnSpPr>
        <p:spPr>
          <a:xfrm flipH="1">
            <a:off x="16835068" y="6141442"/>
            <a:ext cx="2147300" cy="43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H="1">
            <a:off x="16854106" y="9490058"/>
            <a:ext cx="2147300" cy="43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50" name="Straight Connector 49"/>
          <p:cNvCxnSpPr/>
          <p:nvPr/>
        </p:nvCxnSpPr>
        <p:spPr>
          <a:xfrm flipH="1" flipV="1">
            <a:off x="18954375" y="6108682"/>
            <a:ext cx="1351642" cy="1640396"/>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H="1">
            <a:off x="18973440" y="7809037"/>
            <a:ext cx="1381016" cy="1655622"/>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grpSp>
        <p:nvGrpSpPr>
          <p:cNvPr id="52" name="Group 51"/>
          <p:cNvGrpSpPr/>
          <p:nvPr/>
        </p:nvGrpSpPr>
        <p:grpSpPr>
          <a:xfrm>
            <a:off x="13125090" y="5880085"/>
            <a:ext cx="7429500" cy="3838574"/>
            <a:chOff x="923925" y="2652713"/>
            <a:chExt cx="3714750" cy="1919287"/>
          </a:xfrm>
        </p:grpSpPr>
        <p:sp>
          <p:nvSpPr>
            <p:cNvPr id="53" name="Oval 52"/>
            <p:cNvSpPr/>
            <p:nvPr/>
          </p:nvSpPr>
          <p:spPr>
            <a:xfrm>
              <a:off x="1609725" y="2667000"/>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54" name="Oval 53"/>
            <p:cNvSpPr/>
            <p:nvPr/>
          </p:nvSpPr>
          <p:spPr>
            <a:xfrm>
              <a:off x="1609724" y="4343400"/>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55" name="Oval 54"/>
            <p:cNvSpPr/>
            <p:nvPr/>
          </p:nvSpPr>
          <p:spPr>
            <a:xfrm>
              <a:off x="923925" y="3505200"/>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56" name="Oval 55"/>
            <p:cNvSpPr/>
            <p:nvPr/>
          </p:nvSpPr>
          <p:spPr>
            <a:xfrm>
              <a:off x="2659858" y="2652713"/>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57" name="Oval 56"/>
            <p:cNvSpPr/>
            <p:nvPr/>
          </p:nvSpPr>
          <p:spPr>
            <a:xfrm>
              <a:off x="2669377" y="4327021"/>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58" name="Oval 57"/>
            <p:cNvSpPr/>
            <p:nvPr/>
          </p:nvSpPr>
          <p:spPr>
            <a:xfrm>
              <a:off x="3729029" y="2652713"/>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59" name="Oval 58"/>
            <p:cNvSpPr/>
            <p:nvPr/>
          </p:nvSpPr>
          <p:spPr>
            <a:xfrm>
              <a:off x="3738548" y="4327021"/>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sp>
          <p:nvSpPr>
            <p:cNvPr id="60" name="Oval 59"/>
            <p:cNvSpPr/>
            <p:nvPr/>
          </p:nvSpPr>
          <p:spPr>
            <a:xfrm>
              <a:off x="4419600" y="3505200"/>
              <a:ext cx="219075" cy="228600"/>
            </a:xfrm>
            <a:prstGeom prst="ellipse">
              <a:avLst/>
            </a:prstGeom>
            <a:solidFill>
              <a:schemeClr val="tx1">
                <a:lumMod val="95000"/>
                <a:lumOff val="5000"/>
              </a:schemeClr>
            </a:solidFill>
            <a:ln w="25400">
              <a:no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defTabSz="1828800" hangingPunct="1"/>
              <a:endParaRPr lang="en-US" sz="3600" kern="1200">
                <a:solidFill>
                  <a:prstClr val="black"/>
                </a:solidFill>
                <a:latin typeface="Calibri"/>
              </a:endParaRPr>
            </a:p>
          </p:txBody>
        </p:sp>
      </p:grpSp>
      <p:sp>
        <p:nvSpPr>
          <p:cNvPr id="61" name="Rectangle 60"/>
          <p:cNvSpPr/>
          <p:nvPr/>
        </p:nvSpPr>
        <p:spPr>
          <a:xfrm>
            <a:off x="14609175" y="5023775"/>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B</a:t>
            </a:r>
          </a:p>
        </p:txBody>
      </p:sp>
      <p:sp>
        <p:nvSpPr>
          <p:cNvPr id="62" name="Rectangle 61"/>
          <p:cNvSpPr/>
          <p:nvPr/>
        </p:nvSpPr>
        <p:spPr>
          <a:xfrm>
            <a:off x="16747537" y="5000687"/>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C</a:t>
            </a:r>
          </a:p>
        </p:txBody>
      </p:sp>
      <p:sp>
        <p:nvSpPr>
          <p:cNvPr id="63" name="Rectangle 62"/>
          <p:cNvSpPr/>
          <p:nvPr/>
        </p:nvSpPr>
        <p:spPr>
          <a:xfrm>
            <a:off x="18885879" y="5000687"/>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D</a:t>
            </a:r>
          </a:p>
        </p:txBody>
      </p:sp>
      <p:sp>
        <p:nvSpPr>
          <p:cNvPr id="64" name="Rectangle 63"/>
          <p:cNvSpPr/>
          <p:nvPr/>
        </p:nvSpPr>
        <p:spPr>
          <a:xfrm>
            <a:off x="18556487" y="9498933"/>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F</a:t>
            </a:r>
          </a:p>
        </p:txBody>
      </p:sp>
      <p:sp>
        <p:nvSpPr>
          <p:cNvPr id="65" name="Rectangle 64"/>
          <p:cNvSpPr/>
          <p:nvPr/>
        </p:nvSpPr>
        <p:spPr>
          <a:xfrm>
            <a:off x="16389575" y="9457299"/>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G</a:t>
            </a:r>
          </a:p>
        </p:txBody>
      </p:sp>
      <p:sp>
        <p:nvSpPr>
          <p:cNvPr id="66" name="Rectangle 65"/>
          <p:cNvSpPr/>
          <p:nvPr/>
        </p:nvSpPr>
        <p:spPr>
          <a:xfrm>
            <a:off x="14273447" y="9498933"/>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H</a:t>
            </a:r>
          </a:p>
        </p:txBody>
      </p:sp>
      <p:sp>
        <p:nvSpPr>
          <p:cNvPr id="67" name="Freeform 66"/>
          <p:cNvSpPr/>
          <p:nvPr/>
        </p:nvSpPr>
        <p:spPr>
          <a:xfrm>
            <a:off x="13000608" y="8232413"/>
            <a:ext cx="7573392" cy="2915358"/>
          </a:xfrm>
          <a:custGeom>
            <a:avLst/>
            <a:gdLst>
              <a:gd name="connsiteX0" fmla="*/ 38660 w 3786696"/>
              <a:gd name="connsiteY0" fmla="*/ 79668 h 1457679"/>
              <a:gd name="connsiteX1" fmla="*/ 68805 w 3786696"/>
              <a:gd name="connsiteY1" fmla="*/ 129909 h 1457679"/>
              <a:gd name="connsiteX2" fmla="*/ 671707 w 3786696"/>
              <a:gd name="connsiteY2" fmla="*/ 1295518 h 1457679"/>
              <a:gd name="connsiteX3" fmla="*/ 3083311 w 3786696"/>
              <a:gd name="connsiteY3" fmla="*/ 1335712 h 1457679"/>
              <a:gd name="connsiteX4" fmla="*/ 3786696 w 3786696"/>
              <a:gd name="connsiteY4" fmla="*/ 240441 h 1457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6696" h="1457679">
                <a:moveTo>
                  <a:pt x="38660" y="79668"/>
                </a:moveTo>
                <a:cubicBezTo>
                  <a:pt x="978" y="3467"/>
                  <a:pt x="-36703" y="-72733"/>
                  <a:pt x="68805" y="129909"/>
                </a:cubicBezTo>
                <a:cubicBezTo>
                  <a:pt x="174313" y="332551"/>
                  <a:pt x="169289" y="1094551"/>
                  <a:pt x="671707" y="1295518"/>
                </a:cubicBezTo>
                <a:cubicBezTo>
                  <a:pt x="1174125" y="1496485"/>
                  <a:pt x="2564146" y="1511558"/>
                  <a:pt x="3083311" y="1335712"/>
                </a:cubicBezTo>
                <a:cubicBezTo>
                  <a:pt x="3602476" y="1159866"/>
                  <a:pt x="3694586" y="700153"/>
                  <a:pt x="3786696" y="240441"/>
                </a:cubicBezTo>
              </a:path>
            </a:pathLst>
          </a:custGeom>
          <a:noFill/>
          <a:ln w="69850">
            <a:solidFill>
              <a:srgbClr val="5060D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US" sz="3600" kern="1200">
              <a:solidFill>
                <a:prstClr val="white"/>
              </a:solidFill>
              <a:latin typeface="Calibri"/>
            </a:endParaRPr>
          </a:p>
        </p:txBody>
      </p:sp>
      <p:sp>
        <p:nvSpPr>
          <p:cNvPr id="68" name="Freeform 67"/>
          <p:cNvSpPr/>
          <p:nvPr/>
        </p:nvSpPr>
        <p:spPr>
          <a:xfrm>
            <a:off x="17234566" y="5393290"/>
            <a:ext cx="1366576" cy="20096"/>
          </a:xfrm>
          <a:custGeom>
            <a:avLst/>
            <a:gdLst>
              <a:gd name="connsiteX0" fmla="*/ 0 w 683288"/>
              <a:gd name="connsiteY0" fmla="*/ 10048 h 10048"/>
              <a:gd name="connsiteX1" fmla="*/ 231113 w 683288"/>
              <a:gd name="connsiteY1" fmla="*/ 0 h 10048"/>
              <a:gd name="connsiteX2" fmla="*/ 683288 w 683288"/>
              <a:gd name="connsiteY2" fmla="*/ 10048 h 10048"/>
            </a:gdLst>
            <a:ahLst/>
            <a:cxnLst>
              <a:cxn ang="0">
                <a:pos x="connsiteX0" y="connsiteY0"/>
              </a:cxn>
              <a:cxn ang="0">
                <a:pos x="connsiteX1" y="connsiteY1"/>
              </a:cxn>
              <a:cxn ang="0">
                <a:pos x="connsiteX2" y="connsiteY2"/>
              </a:cxn>
            </a:cxnLst>
            <a:rect l="l" t="t" r="r" b="b"/>
            <a:pathLst>
              <a:path w="683288" h="10048">
                <a:moveTo>
                  <a:pt x="0" y="10048"/>
                </a:moveTo>
                <a:cubicBezTo>
                  <a:pt x="58616" y="5024"/>
                  <a:pt x="117232" y="0"/>
                  <a:pt x="231113" y="0"/>
                </a:cubicBezTo>
                <a:cubicBezTo>
                  <a:pt x="344994" y="0"/>
                  <a:pt x="514141" y="5024"/>
                  <a:pt x="683288" y="10048"/>
                </a:cubicBezTo>
              </a:path>
            </a:pathLst>
          </a:custGeom>
          <a:noFill/>
          <a:ln w="6985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US" sz="3600" kern="1200">
              <a:solidFill>
                <a:prstClr val="white"/>
              </a:solidFill>
              <a:latin typeface="Calibri"/>
            </a:endParaRPr>
          </a:p>
        </p:txBody>
      </p:sp>
      <p:sp>
        <p:nvSpPr>
          <p:cNvPr id="69" name="Freeform 68"/>
          <p:cNvSpPr/>
          <p:nvPr/>
        </p:nvSpPr>
        <p:spPr>
          <a:xfrm>
            <a:off x="16432301" y="6583042"/>
            <a:ext cx="62070" cy="2532184"/>
          </a:xfrm>
          <a:custGeom>
            <a:avLst/>
            <a:gdLst>
              <a:gd name="connsiteX0" fmla="*/ 10938 w 31035"/>
              <a:gd name="connsiteY0" fmla="*/ 0 h 1266092"/>
              <a:gd name="connsiteX1" fmla="*/ 890 w 31035"/>
              <a:gd name="connsiteY1" fmla="*/ 301450 h 1266092"/>
              <a:gd name="connsiteX2" fmla="*/ 31035 w 31035"/>
              <a:gd name="connsiteY2" fmla="*/ 1266092 h 1266092"/>
            </a:gdLst>
            <a:ahLst/>
            <a:cxnLst>
              <a:cxn ang="0">
                <a:pos x="connsiteX0" y="connsiteY0"/>
              </a:cxn>
              <a:cxn ang="0">
                <a:pos x="connsiteX1" y="connsiteY1"/>
              </a:cxn>
              <a:cxn ang="0">
                <a:pos x="connsiteX2" y="connsiteY2"/>
              </a:cxn>
            </a:cxnLst>
            <a:rect l="l" t="t" r="r" b="b"/>
            <a:pathLst>
              <a:path w="31035" h="1266092">
                <a:moveTo>
                  <a:pt x="10938" y="0"/>
                </a:moveTo>
                <a:cubicBezTo>
                  <a:pt x="4239" y="45217"/>
                  <a:pt x="-2459" y="90435"/>
                  <a:pt x="890" y="301450"/>
                </a:cubicBezTo>
                <a:cubicBezTo>
                  <a:pt x="4239" y="512465"/>
                  <a:pt x="17637" y="889278"/>
                  <a:pt x="31035" y="1266092"/>
                </a:cubicBezTo>
              </a:path>
            </a:pathLst>
          </a:custGeom>
          <a:noFill/>
          <a:ln w="69850">
            <a:solidFill>
              <a:srgbClr val="00A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US" sz="3600" kern="1200">
              <a:solidFill>
                <a:prstClr val="white"/>
              </a:solidFill>
              <a:latin typeface="Calibri"/>
            </a:endParaRPr>
          </a:p>
        </p:txBody>
      </p:sp>
      <p:sp>
        <p:nvSpPr>
          <p:cNvPr id="77" name="Rectangle 76"/>
          <p:cNvSpPr/>
          <p:nvPr/>
        </p:nvSpPr>
        <p:spPr>
          <a:xfrm>
            <a:off x="13667213" y="7185369"/>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A</a:t>
            </a:r>
          </a:p>
        </p:txBody>
      </p:sp>
      <p:sp>
        <p:nvSpPr>
          <p:cNvPr id="78" name="Rectangle 77"/>
          <p:cNvSpPr/>
          <p:nvPr/>
        </p:nvSpPr>
        <p:spPr>
          <a:xfrm>
            <a:off x="19130203" y="7337769"/>
            <a:ext cx="890990" cy="1015663"/>
          </a:xfrm>
          <a:prstGeom prst="rect">
            <a:avLst/>
          </a:prstGeom>
        </p:spPr>
        <p:txBody>
          <a:bodyPr wrap="square">
            <a:spAutoFit/>
          </a:bodyPr>
          <a:lstStyle/>
          <a:p>
            <a:pPr algn="l" defTabSz="1828800" hangingPunct="1"/>
            <a:r>
              <a:rPr lang="en-US" sz="6000" kern="1200" dirty="0">
                <a:solidFill>
                  <a:prstClr val="black">
                    <a:lumMod val="65000"/>
                    <a:lumOff val="35000"/>
                  </a:prstClr>
                </a:solidFill>
                <a:latin typeface="Calibri"/>
              </a:rPr>
              <a:t>E</a:t>
            </a:r>
          </a:p>
        </p:txBody>
      </p:sp>
      <p:sp>
        <p:nvSpPr>
          <p:cNvPr id="80" name="Content Placeholder 2"/>
          <p:cNvSpPr txBox="1">
            <a:spLocks/>
          </p:cNvSpPr>
          <p:nvPr/>
        </p:nvSpPr>
        <p:spPr>
          <a:xfrm>
            <a:off x="12192000" y="11455710"/>
            <a:ext cx="9144000" cy="1371600"/>
          </a:xfrm>
          <a:prstGeom prst="rect">
            <a:avLst/>
          </a:prstGeom>
        </p:spPr>
        <p:txBody>
          <a:bodyPr vert="horz" lIns="182880" tIns="91440" rIns="182880" bIns="9144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800">
              <a:buNone/>
            </a:pPr>
            <a:r>
              <a:rPr lang="en-US" sz="6400" dirty="0">
                <a:solidFill>
                  <a:prstClr val="black"/>
                </a:solidFill>
                <a:latin typeface="Calibri"/>
              </a:rPr>
              <a:t>Globally optimal allocation</a:t>
            </a:r>
          </a:p>
        </p:txBody>
      </p:sp>
      <p:sp>
        <p:nvSpPr>
          <p:cNvPr id="70" name="TextBox 69"/>
          <p:cNvSpPr txBox="1"/>
          <p:nvPr/>
        </p:nvSpPr>
        <p:spPr>
          <a:xfrm>
            <a:off x="7176737" y="12683197"/>
            <a:ext cx="17205342" cy="1144929"/>
          </a:xfrm>
          <a:prstGeom prst="rect">
            <a:avLst/>
          </a:prstGeom>
          <a:noFill/>
        </p:spPr>
        <p:txBody>
          <a:bodyPr wrap="square" lIns="365760" tIns="292608" rIns="365760" bIns="292608" rtlCol="0">
            <a:spAutoFit/>
          </a:bodyPr>
          <a:lstStyle/>
          <a:p>
            <a:pPr algn="r" defTabSz="1828800" hangingPunct="1">
              <a:lnSpc>
                <a:spcPct val="90000"/>
              </a:lnSpc>
              <a:spcAft>
                <a:spcPts val="1200"/>
              </a:spcAft>
            </a:pPr>
            <a:r>
              <a:rPr lang="en-US" sz="4000" kern="1200" dirty="0">
                <a:solidFill>
                  <a:prstClr val="black">
                    <a:lumMod val="65000"/>
                    <a:lumOff val="35000"/>
                  </a:prstClr>
                </a:solidFill>
                <a:latin typeface="Calibri"/>
              </a:rPr>
              <a:t>[Latency inflation with MPLS-based traffic engineering, IMC 2011]</a:t>
            </a:r>
          </a:p>
        </p:txBody>
      </p:sp>
      <p:sp>
        <p:nvSpPr>
          <p:cNvPr id="72" name="Problem 2:    inflexible sharing">
            <a:extLst>
              <a:ext uri="{FF2B5EF4-FFF2-40B4-BE49-F238E27FC236}">
                <a16:creationId xmlns:a16="http://schemas.microsoft.com/office/drawing/2014/main" id="{896D40BE-DDDA-42A2-9BE0-3EC3287DE88F}"/>
              </a:ext>
            </a:extLst>
          </p:cNvPr>
          <p:cNvSpPr txBox="1">
            <a:spLocks/>
          </p:cNvSpPr>
          <p:nvPr/>
        </p:nvSpPr>
        <p:spPr>
          <a:xfrm>
            <a:off x="3048000" y="0"/>
            <a:ext cx="18288000" cy="250031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Autofit/>
          </a:bodyPr>
          <a:lstStyle>
            <a:lvl1pPr marL="0" marR="0" indent="0" algn="ctr" defTabSz="584200" rtl="0" latinLnBrk="0">
              <a:lnSpc>
                <a:spcPct val="100000"/>
              </a:lnSpc>
              <a:spcBef>
                <a:spcPts val="0"/>
              </a:spcBef>
              <a:spcAft>
                <a:spcPts val="0"/>
              </a:spcAft>
              <a:buClrTx/>
              <a:buSzTx/>
              <a:buFontTx/>
              <a:buNone/>
              <a:tabLst/>
              <a:defRPr sz="7800" b="0" i="0" u="none" strike="noStrike" cap="none" spc="0" baseline="0">
                <a:ln>
                  <a:noFill/>
                </a:ln>
                <a:solidFill>
                  <a:srgbClr val="EE6E12"/>
                </a:solidFill>
                <a:uFillTx/>
                <a:latin typeface="Helvetica"/>
                <a:ea typeface="Helvetica"/>
                <a:cs typeface="Helvetica"/>
                <a:sym typeface="Helvetica"/>
              </a:defRPr>
            </a:lvl1pPr>
            <a:lvl2pPr marL="0" marR="0" indent="228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US" sz="7800" b="0" i="0" u="none" strike="noStrike" kern="0" cap="none" spc="0" normalizeH="0" baseline="0" noProof="0">
                <a:ln>
                  <a:noFill/>
                </a:ln>
                <a:solidFill>
                  <a:srgbClr val="EE6E12"/>
                </a:solidFill>
                <a:effectLst/>
                <a:uLnTx/>
                <a:uFillTx/>
                <a:latin typeface="Helvetica"/>
                <a:cs typeface="Helvetica"/>
                <a:sym typeface="Helvetica"/>
              </a:rPr>
              <a:t>Problem 2: inefficient local allocation</a:t>
            </a:r>
            <a:endParaRPr kumimoji="0" lang="en-US" sz="7800" b="0" i="0" u="none" strike="noStrike" kern="0" cap="none" spc="0" normalizeH="0" baseline="0" noProof="0" dirty="0">
              <a:ln>
                <a:noFill/>
              </a:ln>
              <a:solidFill>
                <a:srgbClr val="EE6E12"/>
              </a:solidFill>
              <a:effectLst/>
              <a:uLnTx/>
              <a:uFillTx/>
              <a:latin typeface="Helvetica"/>
              <a:cs typeface="Helvetica"/>
              <a:sym typeface="Helvetica"/>
            </a:endParaRPr>
          </a:p>
        </p:txBody>
      </p:sp>
    </p:spTree>
    <p:extLst>
      <p:ext uri="{BB962C8B-B14F-4D97-AF65-F5344CB8AC3E}">
        <p14:creationId xmlns:p14="http://schemas.microsoft.com/office/powerpoint/2010/main" val="1396230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7" grpId="0" animBg="1"/>
      <p:bldP spid="39" grpId="0" animBg="1"/>
      <p:bldP spid="61" grpId="0"/>
      <p:bldP spid="62" grpId="0"/>
      <p:bldP spid="63" grpId="0"/>
      <p:bldP spid="64" grpId="0"/>
      <p:bldP spid="65" grpId="0"/>
      <p:bldP spid="66" grpId="0"/>
      <p:bldP spid="67" grpId="0" animBg="1"/>
      <p:bldP spid="68" grpId="0" animBg="1"/>
      <p:bldP spid="69" grpId="0" animBg="1"/>
      <p:bldP spid="77" grpId="0"/>
      <p:bldP spid="7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Problem 2:    inflexible sharing"/>
          <p:cNvSpPr txBox="1">
            <a:spLocks noGrp="1"/>
          </p:cNvSpPr>
          <p:nvPr>
            <p:ph type="title"/>
          </p:nvPr>
        </p:nvSpPr>
        <p:spPr>
          <a:prstGeom prst="rect">
            <a:avLst/>
          </a:prstGeom>
        </p:spPr>
        <p:txBody>
          <a:bodyPr/>
          <a:lstStyle/>
          <a:p>
            <a:r>
              <a:rPr dirty="0"/>
              <a:t>Problem </a:t>
            </a:r>
            <a:r>
              <a:rPr lang="en-US" altLang="zh-CN" dirty="0"/>
              <a:t>3</a:t>
            </a:r>
            <a:r>
              <a:rPr dirty="0"/>
              <a:t>:</a:t>
            </a:r>
            <a:r>
              <a:rPr lang="en-US" altLang="zh-CN" dirty="0"/>
              <a:t> </a:t>
            </a:r>
            <a:r>
              <a:rPr dirty="0"/>
              <a:t>inflexible sharing</a:t>
            </a:r>
          </a:p>
        </p:txBody>
      </p:sp>
      <p:grpSp>
        <p:nvGrpSpPr>
          <p:cNvPr id="821" name="成组"/>
          <p:cNvGrpSpPr/>
          <p:nvPr/>
        </p:nvGrpSpPr>
        <p:grpSpPr>
          <a:xfrm>
            <a:off x="3910501" y="4648314"/>
            <a:ext cx="13070732" cy="6443874"/>
            <a:chOff x="0" y="0"/>
            <a:chExt cx="13070730" cy="6443873"/>
          </a:xfrm>
        </p:grpSpPr>
        <p:grpSp>
          <p:nvGrpSpPr>
            <p:cNvPr id="819" name="成组"/>
            <p:cNvGrpSpPr/>
            <p:nvPr/>
          </p:nvGrpSpPr>
          <p:grpSpPr>
            <a:xfrm>
              <a:off x="293983" y="0"/>
              <a:ext cx="11797997" cy="6443874"/>
              <a:chOff x="0" y="0"/>
              <a:chExt cx="11797995" cy="6443873"/>
            </a:xfrm>
          </p:grpSpPr>
          <p:sp>
            <p:nvSpPr>
              <p:cNvPr id="801" name="线条"/>
              <p:cNvSpPr/>
              <p:nvPr/>
            </p:nvSpPr>
            <p:spPr>
              <a:xfrm flipH="1" flipV="1">
                <a:off x="0" y="2219344"/>
                <a:ext cx="2333151" cy="21689"/>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2" name="线条"/>
              <p:cNvSpPr/>
              <p:nvPr/>
            </p:nvSpPr>
            <p:spPr>
              <a:xfrm flipH="1">
                <a:off x="8200169" y="0"/>
                <a:ext cx="1709491" cy="954968"/>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3" name="线条"/>
              <p:cNvSpPr/>
              <p:nvPr/>
            </p:nvSpPr>
            <p:spPr>
              <a:xfrm flipH="1" flipV="1">
                <a:off x="8367751" y="842229"/>
                <a:ext cx="1253889" cy="1629596"/>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4" name="线条"/>
              <p:cNvSpPr/>
              <p:nvPr/>
            </p:nvSpPr>
            <p:spPr>
              <a:xfrm>
                <a:off x="9851412" y="2394522"/>
                <a:ext cx="1946584" cy="742449"/>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5" name="线条"/>
              <p:cNvSpPr/>
              <p:nvPr/>
            </p:nvSpPr>
            <p:spPr>
              <a:xfrm flipH="1" flipV="1">
                <a:off x="1979054" y="371440"/>
                <a:ext cx="2226293" cy="42688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6" name="线条"/>
              <p:cNvSpPr/>
              <p:nvPr/>
            </p:nvSpPr>
            <p:spPr>
              <a:xfrm flipV="1">
                <a:off x="2668906" y="830986"/>
                <a:ext cx="1688911" cy="1424879"/>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7" name="线条"/>
              <p:cNvSpPr/>
              <p:nvPr/>
            </p:nvSpPr>
            <p:spPr>
              <a:xfrm flipH="1">
                <a:off x="1273909" y="3927295"/>
                <a:ext cx="2737608" cy="232973"/>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8" name="线条"/>
              <p:cNvSpPr/>
              <p:nvPr/>
            </p:nvSpPr>
            <p:spPr>
              <a:xfrm>
                <a:off x="7900595" y="4310604"/>
                <a:ext cx="1446586" cy="2133270"/>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9" name="线条"/>
              <p:cNvSpPr/>
              <p:nvPr/>
            </p:nvSpPr>
            <p:spPr>
              <a:xfrm flipH="1" flipV="1">
                <a:off x="4684061" y="3947506"/>
                <a:ext cx="2746352" cy="44732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0" name="线条"/>
              <p:cNvSpPr/>
              <p:nvPr/>
            </p:nvSpPr>
            <p:spPr>
              <a:xfrm flipH="1" flipV="1">
                <a:off x="2942984" y="2120172"/>
                <a:ext cx="1228300" cy="1859902"/>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1" name="线条"/>
              <p:cNvSpPr/>
              <p:nvPr/>
            </p:nvSpPr>
            <p:spPr>
              <a:xfrm flipH="1" flipV="1">
                <a:off x="5152693" y="635445"/>
                <a:ext cx="2226292" cy="426887"/>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2" name="线条"/>
              <p:cNvSpPr/>
              <p:nvPr/>
            </p:nvSpPr>
            <p:spPr>
              <a:xfrm flipH="1">
                <a:off x="7557577" y="2443634"/>
                <a:ext cx="2277471" cy="2004122"/>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3" name="矩形"/>
              <p:cNvSpPr/>
              <p:nvPr/>
            </p:nvSpPr>
            <p:spPr>
              <a:xfrm>
                <a:off x="3797269" y="498036"/>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814" name="矩形"/>
              <p:cNvSpPr/>
              <p:nvPr/>
            </p:nvSpPr>
            <p:spPr>
              <a:xfrm>
                <a:off x="1861826" y="2011988"/>
                <a:ext cx="1601813"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815" name="矩形"/>
              <p:cNvSpPr/>
              <p:nvPr/>
            </p:nvSpPr>
            <p:spPr>
              <a:xfrm>
                <a:off x="6995430" y="753931"/>
                <a:ext cx="1601813"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816" name="矩形"/>
              <p:cNvSpPr/>
              <p:nvPr/>
            </p:nvSpPr>
            <p:spPr>
              <a:xfrm>
                <a:off x="9118830" y="2191115"/>
                <a:ext cx="1601814" cy="446486"/>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817" name="矩形"/>
              <p:cNvSpPr/>
              <p:nvPr/>
            </p:nvSpPr>
            <p:spPr>
              <a:xfrm>
                <a:off x="3181520" y="3672614"/>
                <a:ext cx="1601814"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818" name="矩形"/>
              <p:cNvSpPr/>
              <p:nvPr/>
            </p:nvSpPr>
            <p:spPr>
              <a:xfrm>
                <a:off x="6995430" y="4152686"/>
                <a:ext cx="1601813" cy="446485"/>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820" name="矩形"/>
            <p:cNvSpPr/>
            <p:nvPr/>
          </p:nvSpPr>
          <p:spPr>
            <a:xfrm>
              <a:off x="0" y="6191"/>
              <a:ext cx="13070731" cy="6431492"/>
            </a:xfrm>
            <a:prstGeom prst="rect">
              <a:avLst/>
            </a:prstGeom>
            <a:solidFill>
              <a:srgbClr val="FFFFFF">
                <a:alpha val="54086"/>
              </a:srgbClr>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sp>
        <p:nvSpPr>
          <p:cNvPr id="822" name="线条"/>
          <p:cNvSpPr/>
          <p:nvPr/>
        </p:nvSpPr>
        <p:spPr>
          <a:xfrm>
            <a:off x="6311741" y="4208802"/>
            <a:ext cx="8041091" cy="1199140"/>
          </a:xfrm>
          <a:custGeom>
            <a:avLst/>
            <a:gdLst/>
            <a:ahLst/>
            <a:cxnLst>
              <a:cxn ang="0">
                <a:pos x="wd2" y="hd2"/>
              </a:cxn>
              <a:cxn ang="5400000">
                <a:pos x="wd2" y="hd2"/>
              </a:cxn>
              <a:cxn ang="10800000">
                <a:pos x="wd2" y="hd2"/>
              </a:cxn>
              <a:cxn ang="16200000">
                <a:pos x="wd2" y="hd2"/>
              </a:cxn>
            </a:cxnLst>
            <a:rect l="0" t="0" r="r" b="b"/>
            <a:pathLst>
              <a:path w="21600" h="20777" extrusionOk="0">
                <a:moveTo>
                  <a:pt x="0" y="12929"/>
                </a:moveTo>
                <a:cubicBezTo>
                  <a:pt x="1558" y="15329"/>
                  <a:pt x="3138" y="17088"/>
                  <a:pt x="4731" y="18196"/>
                </a:cubicBezTo>
                <a:cubicBezTo>
                  <a:pt x="6995" y="19772"/>
                  <a:pt x="9320" y="19947"/>
                  <a:pt x="11573" y="20445"/>
                </a:cubicBezTo>
                <a:cubicBezTo>
                  <a:pt x="13765" y="20929"/>
                  <a:pt x="15946" y="21600"/>
                  <a:pt x="18031" y="16643"/>
                </a:cubicBezTo>
                <a:cubicBezTo>
                  <a:pt x="19434" y="13306"/>
                  <a:pt x="20669" y="7549"/>
                  <a:pt x="21600" y="0"/>
                </a:cubicBezTo>
              </a:path>
            </a:pathLst>
          </a:custGeom>
          <a:ln w="190500">
            <a:solidFill>
              <a:schemeClr val="accent2">
                <a:alpha val="49319"/>
              </a:schemeClr>
            </a:solidFill>
            <a:miter lim="400000"/>
            <a:tailEnd type="triangle"/>
          </a:ln>
        </p:spPr>
        <p:txBody>
          <a:bodyPr lIns="71437" tIns="71437" rIns="71437" bIns="71437" anchor="ctr"/>
          <a:lstStyle/>
          <a:p>
            <a:pPr>
              <a:defRPr sz="3200"/>
            </a:pPr>
            <a:endParaRPr/>
          </a:p>
        </p:txBody>
      </p:sp>
      <p:sp>
        <p:nvSpPr>
          <p:cNvPr id="823" name="线条"/>
          <p:cNvSpPr/>
          <p:nvPr/>
        </p:nvSpPr>
        <p:spPr>
          <a:xfrm>
            <a:off x="5563454" y="8872046"/>
            <a:ext cx="8278239" cy="2536314"/>
          </a:xfrm>
          <a:custGeom>
            <a:avLst/>
            <a:gdLst/>
            <a:ahLst/>
            <a:cxnLst>
              <a:cxn ang="0">
                <a:pos x="wd2" y="hd2"/>
              </a:cxn>
              <a:cxn ang="5400000">
                <a:pos x="wd2" y="hd2"/>
              </a:cxn>
              <a:cxn ang="10800000">
                <a:pos x="wd2" y="hd2"/>
              </a:cxn>
              <a:cxn ang="16200000">
                <a:pos x="wd2" y="hd2"/>
              </a:cxn>
            </a:cxnLst>
            <a:rect l="0" t="0" r="r" b="b"/>
            <a:pathLst>
              <a:path w="21600" h="21417" extrusionOk="0">
                <a:moveTo>
                  <a:pt x="0" y="832"/>
                </a:moveTo>
                <a:cubicBezTo>
                  <a:pt x="2425" y="46"/>
                  <a:pt x="4863" y="-183"/>
                  <a:pt x="7298" y="144"/>
                </a:cubicBezTo>
                <a:cubicBezTo>
                  <a:pt x="9111" y="387"/>
                  <a:pt x="10957" y="1015"/>
                  <a:pt x="12716" y="1954"/>
                </a:cubicBezTo>
                <a:cubicBezTo>
                  <a:pt x="14535" y="2925"/>
                  <a:pt x="16327" y="4345"/>
                  <a:pt x="17747" y="8267"/>
                </a:cubicBezTo>
                <a:cubicBezTo>
                  <a:pt x="17896" y="8680"/>
                  <a:pt x="18038" y="9117"/>
                  <a:pt x="18180" y="9557"/>
                </a:cubicBezTo>
                <a:cubicBezTo>
                  <a:pt x="19387" y="13303"/>
                  <a:pt x="20528" y="17263"/>
                  <a:pt x="21600" y="21417"/>
                </a:cubicBezTo>
              </a:path>
            </a:pathLst>
          </a:custGeom>
          <a:ln w="190500">
            <a:solidFill>
              <a:schemeClr val="accent1">
                <a:alpha val="49319"/>
              </a:schemeClr>
            </a:solidFill>
            <a:miter lim="400000"/>
            <a:tailEnd type="triangle"/>
          </a:ln>
        </p:spPr>
        <p:txBody>
          <a:bodyPr lIns="71437" tIns="71437" rIns="71437" bIns="71437" anchor="ctr"/>
          <a:lstStyle/>
          <a:p>
            <a:pPr>
              <a:defRPr sz="3200"/>
            </a:pPr>
            <a:endParaRPr/>
          </a:p>
        </p:txBody>
      </p:sp>
      <p:sp>
        <p:nvSpPr>
          <p:cNvPr id="824" name="线条"/>
          <p:cNvSpPr/>
          <p:nvPr/>
        </p:nvSpPr>
        <p:spPr>
          <a:xfrm>
            <a:off x="4357731" y="5577790"/>
            <a:ext cx="12037276" cy="2077978"/>
          </a:xfrm>
          <a:custGeom>
            <a:avLst/>
            <a:gdLst/>
            <a:ahLst/>
            <a:cxnLst>
              <a:cxn ang="0">
                <a:pos x="wd2" y="hd2"/>
              </a:cxn>
              <a:cxn ang="5400000">
                <a:pos x="wd2" y="hd2"/>
              </a:cxn>
              <a:cxn ang="10800000">
                <a:pos x="wd2" y="hd2"/>
              </a:cxn>
              <a:cxn ang="16200000">
                <a:pos x="wd2" y="hd2"/>
              </a:cxn>
            </a:cxnLst>
            <a:rect l="0" t="0" r="r" b="b"/>
            <a:pathLst>
              <a:path w="20743" h="20270" extrusionOk="0">
                <a:moveTo>
                  <a:pt x="0" y="10786"/>
                </a:moveTo>
                <a:cubicBezTo>
                  <a:pt x="0" y="10786"/>
                  <a:pt x="2811" y="13990"/>
                  <a:pt x="4406" y="10657"/>
                </a:cubicBezTo>
                <a:cubicBezTo>
                  <a:pt x="5498" y="8376"/>
                  <a:pt x="6275" y="1780"/>
                  <a:pt x="7452" y="741"/>
                </a:cubicBezTo>
                <a:cubicBezTo>
                  <a:pt x="9798" y="-1330"/>
                  <a:pt x="12650" y="1427"/>
                  <a:pt x="14234" y="3110"/>
                </a:cubicBezTo>
                <a:cubicBezTo>
                  <a:pt x="15258" y="4198"/>
                  <a:pt x="16383" y="12821"/>
                  <a:pt x="17378" y="14200"/>
                </a:cubicBezTo>
                <a:cubicBezTo>
                  <a:pt x="21600" y="20057"/>
                  <a:pt x="20653" y="20270"/>
                  <a:pt x="20653" y="20270"/>
                </a:cubicBezTo>
              </a:path>
            </a:pathLst>
          </a:custGeom>
          <a:ln w="190500">
            <a:solidFill>
              <a:schemeClr val="accent5">
                <a:alpha val="49319"/>
              </a:schemeClr>
            </a:solidFill>
            <a:miter lim="400000"/>
            <a:tailEnd type="triangle"/>
          </a:ln>
        </p:spPr>
        <p:txBody>
          <a:bodyPr lIns="71437" tIns="71437" rIns="71437" bIns="71437" anchor="ctr"/>
          <a:lstStyle/>
          <a:p>
            <a:pPr>
              <a:defRPr sz="3200"/>
            </a:pPr>
            <a:endParaRPr/>
          </a:p>
        </p:txBody>
      </p:sp>
      <p:sp>
        <p:nvSpPr>
          <p:cNvPr id="825" name="线条"/>
          <p:cNvSpPr/>
          <p:nvPr/>
        </p:nvSpPr>
        <p:spPr>
          <a:xfrm rot="10800000" flipH="1">
            <a:off x="4105137" y="7060453"/>
            <a:ext cx="12055793" cy="1873974"/>
          </a:xfrm>
          <a:custGeom>
            <a:avLst/>
            <a:gdLst/>
            <a:ahLst/>
            <a:cxnLst>
              <a:cxn ang="0">
                <a:pos x="wd2" y="hd2"/>
              </a:cxn>
              <a:cxn ang="5400000">
                <a:pos x="wd2" y="hd2"/>
              </a:cxn>
              <a:cxn ang="10800000">
                <a:pos x="wd2" y="hd2"/>
              </a:cxn>
              <a:cxn ang="16200000">
                <a:pos x="wd2" y="hd2"/>
              </a:cxn>
            </a:cxnLst>
            <a:rect l="0" t="0" r="r" b="b"/>
            <a:pathLst>
              <a:path w="21600" h="18370" extrusionOk="0">
                <a:moveTo>
                  <a:pt x="0" y="16977"/>
                </a:moveTo>
                <a:cubicBezTo>
                  <a:pt x="0" y="16977"/>
                  <a:pt x="2922" y="20197"/>
                  <a:pt x="4581" y="16848"/>
                </a:cubicBezTo>
                <a:cubicBezTo>
                  <a:pt x="5716" y="14555"/>
                  <a:pt x="6524" y="7926"/>
                  <a:pt x="7748" y="6882"/>
                </a:cubicBezTo>
                <a:cubicBezTo>
                  <a:pt x="10187" y="4801"/>
                  <a:pt x="12283" y="-1403"/>
                  <a:pt x="13930" y="289"/>
                </a:cubicBezTo>
                <a:cubicBezTo>
                  <a:pt x="15619" y="2025"/>
                  <a:pt x="16514" y="18373"/>
                  <a:pt x="17733" y="17148"/>
                </a:cubicBezTo>
                <a:cubicBezTo>
                  <a:pt x="19272" y="15603"/>
                  <a:pt x="21600" y="8486"/>
                  <a:pt x="21600" y="8486"/>
                </a:cubicBezTo>
              </a:path>
            </a:pathLst>
          </a:custGeom>
          <a:ln w="190500">
            <a:solidFill>
              <a:schemeClr val="accent5">
                <a:alpha val="49319"/>
              </a:schemeClr>
            </a:solidFill>
            <a:miter lim="400000"/>
            <a:tailEnd type="triangle"/>
          </a:ln>
        </p:spPr>
        <p:txBody>
          <a:bodyPr lIns="71437" tIns="71437" rIns="71437" bIns="71437" anchor="ctr"/>
          <a:lstStyle/>
          <a:p>
            <a:pPr>
              <a:defRPr sz="3200"/>
            </a:pPr>
            <a:endParaRPr/>
          </a:p>
        </p:txBody>
      </p:sp>
      <p:sp>
        <p:nvSpPr>
          <p:cNvPr id="826" name="2x the bandwidth!"/>
          <p:cNvSpPr txBox="1"/>
          <p:nvPr/>
        </p:nvSpPr>
        <p:spPr>
          <a:xfrm>
            <a:off x="15461005" y="7971241"/>
            <a:ext cx="6728211" cy="124938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b="1">
                <a:solidFill>
                  <a:schemeClr val="accent5"/>
                </a:solidFill>
                <a:latin typeface="Gill Sans"/>
                <a:ea typeface="Gill Sans"/>
                <a:cs typeface="Gill Sans"/>
                <a:sym typeface="Gill Sans"/>
              </a:defRPr>
            </a:lvl1pPr>
          </a:lstStyle>
          <a:p>
            <a:r>
              <a:t>2x the bandwidth!</a:t>
            </a:r>
          </a:p>
        </p:txBody>
      </p:sp>
    </p:spTree>
    <p:extLst>
      <p:ext uri="{BB962C8B-B14F-4D97-AF65-F5344CB8AC3E}">
        <p14:creationId xmlns:p14="http://schemas.microsoft.com/office/powerpoint/2010/main" val="133039836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Cutting-edge WAN TE"/>
          <p:cNvSpPr txBox="1">
            <a:spLocks noGrp="1"/>
          </p:cNvSpPr>
          <p:nvPr>
            <p:ph type="title"/>
          </p:nvPr>
        </p:nvSpPr>
        <p:spPr>
          <a:prstGeom prst="rect">
            <a:avLst/>
          </a:prstGeom>
        </p:spPr>
        <p:txBody>
          <a:bodyPr/>
          <a:lstStyle/>
          <a:p>
            <a:r>
              <a:t>Cutting-edge WAN TE</a:t>
            </a:r>
          </a:p>
        </p:txBody>
      </p:sp>
      <p:pic>
        <p:nvPicPr>
          <p:cNvPr id="3" name="图片 2">
            <a:extLst>
              <a:ext uri="{FF2B5EF4-FFF2-40B4-BE49-F238E27FC236}">
                <a16:creationId xmlns:a16="http://schemas.microsoft.com/office/drawing/2014/main" id="{6EAECDAD-3C17-462D-9EAC-8FE3645FD4D3}"/>
              </a:ext>
            </a:extLst>
          </p:cNvPr>
          <p:cNvPicPr>
            <a:picLocks noChangeAspect="1"/>
          </p:cNvPicPr>
          <p:nvPr/>
        </p:nvPicPr>
        <p:blipFill>
          <a:blip r:embed="rId3"/>
          <a:stretch>
            <a:fillRect/>
          </a:stretch>
        </p:blipFill>
        <p:spPr>
          <a:xfrm>
            <a:off x="3400985" y="2118433"/>
            <a:ext cx="17146122" cy="11597567"/>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ommon themes"/>
          <p:cNvSpPr txBox="1">
            <a:spLocks noGrp="1"/>
          </p:cNvSpPr>
          <p:nvPr>
            <p:ph type="title"/>
          </p:nvPr>
        </p:nvSpPr>
        <p:spPr>
          <a:prstGeom prst="rect">
            <a:avLst/>
          </a:prstGeom>
        </p:spPr>
        <p:txBody>
          <a:bodyPr/>
          <a:lstStyle/>
          <a:p>
            <a:r>
              <a:t>Common themes</a:t>
            </a:r>
          </a:p>
        </p:txBody>
      </p:sp>
      <p:grpSp>
        <p:nvGrpSpPr>
          <p:cNvPr id="867" name="成组"/>
          <p:cNvGrpSpPr/>
          <p:nvPr/>
        </p:nvGrpSpPr>
        <p:grpSpPr>
          <a:xfrm>
            <a:off x="6200504" y="4559276"/>
            <a:ext cx="13234977" cy="800101"/>
            <a:chOff x="-299497" y="0"/>
            <a:chExt cx="13234976" cy="800100"/>
          </a:xfrm>
        </p:grpSpPr>
        <p:sp>
          <p:nvSpPr>
            <p:cNvPr id="865" name="Leverage service diversity: some tolerate delay"/>
            <p:cNvSpPr txBox="1"/>
            <p:nvPr/>
          </p:nvSpPr>
          <p:spPr>
            <a:xfrm>
              <a:off x="972981" y="0"/>
              <a:ext cx="11962498"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Leverage service diversity: some tolerate delay</a:t>
              </a:r>
            </a:p>
          </p:txBody>
        </p:sp>
        <p:sp>
          <p:nvSpPr>
            <p:cNvPr id="866" name="1"/>
            <p:cNvSpPr/>
            <p:nvPr/>
          </p:nvSpPr>
          <p:spPr>
            <a:xfrm>
              <a:off x="-299497" y="19050"/>
              <a:ext cx="762001"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grpSp>
        <p:nvGrpSpPr>
          <p:cNvPr id="870" name="成组"/>
          <p:cNvGrpSpPr/>
          <p:nvPr/>
        </p:nvGrpSpPr>
        <p:grpSpPr>
          <a:xfrm>
            <a:off x="6200505" y="5825058"/>
            <a:ext cx="10630973" cy="800101"/>
            <a:chOff x="-299496" y="0"/>
            <a:chExt cx="10630972" cy="800100"/>
          </a:xfrm>
        </p:grpSpPr>
        <p:sp>
          <p:nvSpPr>
            <p:cNvPr id="868" name="Centralized TE using SDN, OpenFlow"/>
            <p:cNvSpPr txBox="1"/>
            <p:nvPr/>
          </p:nvSpPr>
          <p:spPr>
            <a:xfrm>
              <a:off x="975465" y="0"/>
              <a:ext cx="9356011"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Centralized TE using SDN, OpenFlow</a:t>
              </a:r>
            </a:p>
          </p:txBody>
        </p:sp>
        <p:sp>
          <p:nvSpPr>
            <p:cNvPr id="869" name="2"/>
            <p:cNvSpPr/>
            <p:nvPr/>
          </p:nvSpPr>
          <p:spPr>
            <a:xfrm>
              <a:off x="-299497" y="19050"/>
              <a:ext cx="762001"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2</a:t>
              </a:r>
            </a:p>
          </p:txBody>
        </p:sp>
      </p:grpSp>
      <p:grpSp>
        <p:nvGrpSpPr>
          <p:cNvPr id="873" name="成组"/>
          <p:cNvGrpSpPr/>
          <p:nvPr/>
        </p:nvGrpSpPr>
        <p:grpSpPr>
          <a:xfrm>
            <a:off x="6200504" y="8356624"/>
            <a:ext cx="10402131" cy="800101"/>
            <a:chOff x="-299497" y="0"/>
            <a:chExt cx="10402130" cy="800100"/>
          </a:xfrm>
        </p:grpSpPr>
        <p:sp>
          <p:nvSpPr>
            <p:cNvPr id="871" name="Dynamic reallocation of bandwidth"/>
            <p:cNvSpPr txBox="1"/>
            <p:nvPr/>
          </p:nvSpPr>
          <p:spPr>
            <a:xfrm>
              <a:off x="975465" y="0"/>
              <a:ext cx="9127168"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Dynamic reallocation of bandwidth</a:t>
              </a:r>
            </a:p>
          </p:txBody>
        </p:sp>
        <p:sp>
          <p:nvSpPr>
            <p:cNvPr id="872" name="4"/>
            <p:cNvSpPr/>
            <p:nvPr/>
          </p:nvSpPr>
          <p:spPr>
            <a:xfrm>
              <a:off x="-299497" y="19050"/>
              <a:ext cx="762001"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4</a:t>
              </a:r>
            </a:p>
          </p:txBody>
        </p:sp>
      </p:grpSp>
      <p:grpSp>
        <p:nvGrpSpPr>
          <p:cNvPr id="876" name="成组"/>
          <p:cNvGrpSpPr/>
          <p:nvPr/>
        </p:nvGrpSpPr>
        <p:grpSpPr>
          <a:xfrm>
            <a:off x="6200505" y="9626600"/>
            <a:ext cx="5991495" cy="800100"/>
            <a:chOff x="-299496" y="0"/>
            <a:chExt cx="5692887" cy="800100"/>
          </a:xfrm>
        </p:grpSpPr>
        <p:sp>
          <p:nvSpPr>
            <p:cNvPr id="874" name="Edge rate limiting"/>
            <p:cNvSpPr txBox="1"/>
            <p:nvPr/>
          </p:nvSpPr>
          <p:spPr>
            <a:xfrm>
              <a:off x="975465" y="0"/>
              <a:ext cx="4417927"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t>Edge rate limiting</a:t>
              </a:r>
            </a:p>
          </p:txBody>
        </p:sp>
        <p:sp>
          <p:nvSpPr>
            <p:cNvPr id="875" name="5"/>
            <p:cNvSpPr/>
            <p:nvPr/>
          </p:nvSpPr>
          <p:spPr>
            <a:xfrm>
              <a:off x="-299497" y="19050"/>
              <a:ext cx="762001"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5</a:t>
              </a:r>
            </a:p>
          </p:txBody>
        </p:sp>
      </p:grpSp>
      <p:grpSp>
        <p:nvGrpSpPr>
          <p:cNvPr id="879" name="成组"/>
          <p:cNvGrpSpPr/>
          <p:nvPr/>
        </p:nvGrpSpPr>
        <p:grpSpPr>
          <a:xfrm>
            <a:off x="6200505" y="7086600"/>
            <a:ext cx="10993801" cy="800100"/>
            <a:chOff x="-299496" y="0"/>
            <a:chExt cx="10826008" cy="800100"/>
          </a:xfrm>
        </p:grpSpPr>
        <p:sp>
          <p:nvSpPr>
            <p:cNvPr id="877" name="Exact linear programming is too slow!"/>
            <p:cNvSpPr txBox="1"/>
            <p:nvPr/>
          </p:nvSpPr>
          <p:spPr>
            <a:xfrm>
              <a:off x="975465" y="0"/>
              <a:ext cx="9551047"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Exact linear programming is too slow!</a:t>
              </a:r>
            </a:p>
          </p:txBody>
        </p:sp>
        <p:sp>
          <p:nvSpPr>
            <p:cNvPr id="878" name="3"/>
            <p:cNvSpPr/>
            <p:nvPr/>
          </p:nvSpPr>
          <p:spPr>
            <a:xfrm>
              <a:off x="-299497" y="19050"/>
              <a:ext cx="762001"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8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 grpId="1" animBg="1" advAuto="0"/>
      <p:bldP spid="873" grpId="3" animBg="1" advAuto="0"/>
      <p:bldP spid="876" grpId="4" animBg="1" advAuto="0"/>
      <p:bldP spid="879" grpId="2"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Google’s B4"/>
          <p:cNvSpPr txBox="1">
            <a:spLocks noGrp="1"/>
          </p:cNvSpPr>
          <p:nvPr>
            <p:ph type="title"/>
          </p:nvPr>
        </p:nvSpPr>
        <p:spPr>
          <a:prstGeom prst="rect">
            <a:avLst/>
          </a:prstGeom>
        </p:spPr>
        <p:txBody>
          <a:bodyPr/>
          <a:lstStyle/>
          <a:p>
            <a:r>
              <a:t>Google’s B4</a:t>
            </a:r>
          </a:p>
        </p:txBody>
      </p:sp>
      <p:sp>
        <p:nvSpPr>
          <p:cNvPr id="884" name="First highly visible SDN success"/>
          <p:cNvSpPr txBox="1"/>
          <p:nvPr/>
        </p:nvSpPr>
        <p:spPr>
          <a:xfrm>
            <a:off x="4376857" y="12070857"/>
            <a:ext cx="15630286" cy="124938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b="1">
                <a:solidFill>
                  <a:schemeClr val="accent5"/>
                </a:solidFill>
                <a:latin typeface="Gill Sans"/>
                <a:ea typeface="Gill Sans"/>
                <a:cs typeface="Gill Sans"/>
                <a:sym typeface="Gill Sans"/>
              </a:defRPr>
            </a:lvl1pPr>
          </a:lstStyle>
          <a:p>
            <a:r>
              <a:t>First highly visible SDN success</a:t>
            </a:r>
          </a:p>
        </p:txBody>
      </p:sp>
      <p:sp>
        <p:nvSpPr>
          <p:cNvPr id="885" name="“B4: Experience with a Globally-Deployed Software Defined WAN”…"/>
          <p:cNvSpPr txBox="1"/>
          <p:nvPr/>
        </p:nvSpPr>
        <p:spPr>
          <a:xfrm>
            <a:off x="6386526" y="2257266"/>
            <a:ext cx="12667880" cy="1143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sz="3600">
                <a:solidFill>
                  <a:srgbClr val="5E646C"/>
                </a:solidFill>
                <a:latin typeface="Gill Sans"/>
                <a:ea typeface="Gill Sans"/>
                <a:cs typeface="Gill Sans"/>
                <a:sym typeface="Gill Sans"/>
              </a:defRPr>
            </a:pPr>
            <a:r>
              <a:t>“B4: Experience with a Globally-Deployed Software Defined WAN”</a:t>
            </a:r>
          </a:p>
          <a:p>
            <a:pPr>
              <a:defRPr sz="3600">
                <a:solidFill>
                  <a:srgbClr val="5E646C"/>
                </a:solidFill>
                <a:latin typeface="Gill Sans"/>
                <a:ea typeface="Gill Sans"/>
                <a:cs typeface="Gill Sans"/>
                <a:sym typeface="Gill Sans"/>
              </a:defRPr>
            </a:pPr>
            <a:r>
              <a:t>Jain et al.,  ACM SIGCOMM 2013</a:t>
            </a:r>
          </a:p>
        </p:txBody>
      </p:sp>
      <p:pic>
        <p:nvPicPr>
          <p:cNvPr id="8" name="图片 7">
            <a:extLst>
              <a:ext uri="{FF2B5EF4-FFF2-40B4-BE49-F238E27FC236}">
                <a16:creationId xmlns:a16="http://schemas.microsoft.com/office/drawing/2014/main" id="{DD69D491-3042-449A-B0CD-C2BDCAE56D95}"/>
              </a:ext>
            </a:extLst>
          </p:cNvPr>
          <p:cNvPicPr>
            <a:picLocks noChangeAspect="1"/>
          </p:cNvPicPr>
          <p:nvPr/>
        </p:nvPicPr>
        <p:blipFill>
          <a:blip r:embed="rId2"/>
          <a:stretch>
            <a:fillRect/>
          </a:stretch>
        </p:blipFill>
        <p:spPr>
          <a:xfrm>
            <a:off x="2421749" y="3625950"/>
            <a:ext cx="19540501" cy="8727415"/>
          </a:xfrm>
          <a:prstGeom prst="rect">
            <a:avLst/>
          </a:prstGeom>
        </p:spPr>
      </p:pic>
      <p:pic>
        <p:nvPicPr>
          <p:cNvPr id="9" name="矩形" descr="矩形">
            <a:extLst>
              <a:ext uri="{FF2B5EF4-FFF2-40B4-BE49-F238E27FC236}">
                <a16:creationId xmlns:a16="http://schemas.microsoft.com/office/drawing/2014/main" id="{F8A1BD80-546C-4155-ACE3-C561B7B555EF}"/>
              </a:ext>
            </a:extLst>
          </p:cNvPr>
          <p:cNvPicPr>
            <a:picLocks/>
          </p:cNvPicPr>
          <p:nvPr/>
        </p:nvPicPr>
        <p:blipFill>
          <a:blip r:embed="rId3">
            <a:extLst/>
          </a:blip>
          <a:stretch>
            <a:fillRect/>
          </a:stretch>
        </p:blipFill>
        <p:spPr>
          <a:xfrm>
            <a:off x="7757381" y="6554334"/>
            <a:ext cx="2438160" cy="2120307"/>
          </a:xfrm>
          <a:prstGeom prst="rect">
            <a:avLst/>
          </a:prstGeom>
          <a:effectLst>
            <a:outerShdw blurRad="50800" dist="25400" dir="5400000" rotWithShape="0">
              <a:srgbClr val="000000">
                <a:alpha val="50000"/>
              </a:srgbClr>
            </a:outerShdw>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Google’s B4: view at one site"/>
          <p:cNvSpPr txBox="1">
            <a:spLocks noGrp="1"/>
          </p:cNvSpPr>
          <p:nvPr>
            <p:ph type="title"/>
          </p:nvPr>
        </p:nvSpPr>
        <p:spPr>
          <a:prstGeom prst="rect">
            <a:avLst/>
          </a:prstGeom>
        </p:spPr>
        <p:txBody>
          <a:bodyPr/>
          <a:lstStyle/>
          <a:p>
            <a:r>
              <a:t>Google’s B4: view at one site</a:t>
            </a:r>
          </a:p>
        </p:txBody>
      </p:sp>
      <p:sp>
        <p:nvSpPr>
          <p:cNvPr id="898" name="Data center network"/>
          <p:cNvSpPr/>
          <p:nvPr/>
        </p:nvSpPr>
        <p:spPr>
          <a:xfrm>
            <a:off x="1232364" y="4422437"/>
            <a:ext cx="6271648" cy="3546874"/>
          </a:xfrm>
          <a:prstGeom prst="rect">
            <a:avLst/>
          </a:prstGeom>
          <a:solidFill>
            <a:srgbClr val="FFFFFF"/>
          </a:solidFill>
          <a:ln w="254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5400">
                <a:latin typeface="Gill Sans"/>
                <a:ea typeface="Gill Sans"/>
                <a:cs typeface="Gill Sans"/>
                <a:sym typeface="Gill Sans"/>
              </a:defRPr>
            </a:lvl1pPr>
          </a:lstStyle>
          <a:p>
            <a:r>
              <a:t>Data center network</a:t>
            </a:r>
          </a:p>
        </p:txBody>
      </p:sp>
      <p:sp>
        <p:nvSpPr>
          <p:cNvPr id="899" name="Cluster border routers"/>
          <p:cNvSpPr/>
          <p:nvPr/>
        </p:nvSpPr>
        <p:spPr>
          <a:xfrm>
            <a:off x="7495771" y="4422437"/>
            <a:ext cx="3361920" cy="3546874"/>
          </a:xfrm>
          <a:prstGeom prst="rect">
            <a:avLst/>
          </a:prstGeom>
          <a:solidFill>
            <a:srgbClr val="FFFFFF"/>
          </a:solidFill>
          <a:ln w="254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5400">
                <a:latin typeface="Gill Sans"/>
                <a:ea typeface="Gill Sans"/>
                <a:cs typeface="Gill Sans"/>
                <a:sym typeface="Gill Sans"/>
              </a:defRPr>
            </a:lvl1pPr>
          </a:lstStyle>
          <a:p>
            <a:r>
              <a:t>Cluster border routers</a:t>
            </a:r>
          </a:p>
        </p:txBody>
      </p:sp>
      <p:grpSp>
        <p:nvGrpSpPr>
          <p:cNvPr id="906" name="成组"/>
          <p:cNvGrpSpPr/>
          <p:nvPr/>
        </p:nvGrpSpPr>
        <p:grpSpPr>
          <a:xfrm>
            <a:off x="14824826" y="3418729"/>
            <a:ext cx="3632201" cy="4373549"/>
            <a:chOff x="131861" y="0"/>
            <a:chExt cx="3632200" cy="4373548"/>
          </a:xfrm>
        </p:grpSpPr>
        <p:grpSp>
          <p:nvGrpSpPr>
            <p:cNvPr id="904" name="成组"/>
            <p:cNvGrpSpPr/>
            <p:nvPr/>
          </p:nvGrpSpPr>
          <p:grpSpPr>
            <a:xfrm>
              <a:off x="313129" y="1180740"/>
              <a:ext cx="3269665" cy="3192809"/>
              <a:chOff x="0" y="0"/>
              <a:chExt cx="3269664" cy="3192807"/>
            </a:xfrm>
          </p:grpSpPr>
          <p:sp>
            <p:nvSpPr>
              <p:cNvPr id="900" name="正方形"/>
              <p:cNvSpPr/>
              <p:nvPr/>
            </p:nvSpPr>
            <p:spPr>
              <a:xfrm>
                <a:off x="0" y="1922807"/>
                <a:ext cx="1270000" cy="1270001"/>
              </a:xfrm>
              <a:prstGeom prst="rect">
                <a:avLst/>
              </a:prstGeom>
              <a:solidFill>
                <a:schemeClr val="accent1">
                  <a:satOff val="-3355"/>
                  <a:lumOff val="26614"/>
                  <a:alpha val="53275"/>
                </a:schemeClr>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901" name="正方形"/>
              <p:cNvSpPr/>
              <p:nvPr/>
            </p:nvSpPr>
            <p:spPr>
              <a:xfrm>
                <a:off x="1999664" y="1922807"/>
                <a:ext cx="1270001" cy="1270001"/>
              </a:xfrm>
              <a:prstGeom prst="rect">
                <a:avLst/>
              </a:prstGeom>
              <a:solidFill>
                <a:schemeClr val="accent1">
                  <a:satOff val="-3355"/>
                  <a:lumOff val="26614"/>
                  <a:alpha val="53275"/>
                </a:schemeClr>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902" name="正方形"/>
              <p:cNvSpPr/>
              <p:nvPr/>
            </p:nvSpPr>
            <p:spPr>
              <a:xfrm>
                <a:off x="0" y="0"/>
                <a:ext cx="1270001" cy="1270000"/>
              </a:xfrm>
              <a:prstGeom prst="rect">
                <a:avLst/>
              </a:prstGeom>
              <a:solidFill>
                <a:schemeClr val="accent1">
                  <a:satOff val="-3355"/>
                  <a:lumOff val="26614"/>
                  <a:alpha val="53275"/>
                </a:schemeClr>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903" name="正方形"/>
              <p:cNvSpPr/>
              <p:nvPr/>
            </p:nvSpPr>
            <p:spPr>
              <a:xfrm>
                <a:off x="1999664" y="0"/>
                <a:ext cx="1270001" cy="1270001"/>
              </a:xfrm>
              <a:prstGeom prst="rect">
                <a:avLst/>
              </a:prstGeom>
              <a:solidFill>
                <a:schemeClr val="accent1">
                  <a:satOff val="-3355"/>
                  <a:lumOff val="26614"/>
                  <a:alpha val="53275"/>
                </a:schemeClr>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905" name="WAN routers"/>
            <p:cNvSpPr txBox="1"/>
            <p:nvPr/>
          </p:nvSpPr>
          <p:spPr>
            <a:xfrm>
              <a:off x="131861" y="-1"/>
              <a:ext cx="3632201"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800">
                  <a:latin typeface="Gill Sans"/>
                  <a:ea typeface="Gill Sans"/>
                  <a:cs typeface="Gill Sans"/>
                  <a:sym typeface="Gill Sans"/>
                </a:defRPr>
              </a:lvl1pPr>
            </a:lstStyle>
            <a:p>
              <a:r>
                <a:t>WAN routers</a:t>
              </a:r>
            </a:p>
          </p:txBody>
        </p:sp>
      </p:grpSp>
      <p:grpSp>
        <p:nvGrpSpPr>
          <p:cNvPr id="909" name="成组"/>
          <p:cNvGrpSpPr/>
          <p:nvPr/>
        </p:nvGrpSpPr>
        <p:grpSpPr>
          <a:xfrm>
            <a:off x="17619416" y="7443846"/>
            <a:ext cx="4936733" cy="3918291"/>
            <a:chOff x="-1" y="735405"/>
            <a:chExt cx="4936731" cy="3918289"/>
          </a:xfrm>
        </p:grpSpPr>
        <p:sp>
          <p:nvSpPr>
            <p:cNvPr id="907" name="iBGP / IS-IS to…"/>
            <p:cNvSpPr txBox="1"/>
            <p:nvPr/>
          </p:nvSpPr>
          <p:spPr>
            <a:xfrm>
              <a:off x="2141095" y="3032098"/>
              <a:ext cx="2795635" cy="16215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p>
              <a:pPr>
                <a:defRPr sz="4800">
                  <a:latin typeface="Gill Sans"/>
                  <a:ea typeface="Gill Sans"/>
                  <a:cs typeface="Gill Sans"/>
                  <a:sym typeface="Gill Sans"/>
                </a:defRPr>
              </a:pPr>
              <a:r>
                <a:rPr dirty="0"/>
                <a:t>BGP to </a:t>
              </a:r>
            </a:p>
            <a:p>
              <a:pPr>
                <a:defRPr sz="4800">
                  <a:latin typeface="Gill Sans"/>
                  <a:ea typeface="Gill Sans"/>
                  <a:cs typeface="Gill Sans"/>
                  <a:sym typeface="Gill Sans"/>
                </a:defRPr>
              </a:pPr>
              <a:r>
                <a:rPr dirty="0"/>
                <a:t>other sites</a:t>
              </a:r>
            </a:p>
          </p:txBody>
        </p:sp>
        <p:sp>
          <p:nvSpPr>
            <p:cNvPr id="908" name="线条"/>
            <p:cNvSpPr/>
            <p:nvPr/>
          </p:nvSpPr>
          <p:spPr>
            <a:xfrm>
              <a:off x="-1" y="735405"/>
              <a:ext cx="2904325" cy="2160088"/>
            </a:xfrm>
            <a:prstGeom prst="line">
              <a:avLst/>
            </a:prstGeom>
            <a:noFill/>
            <a:ln w="1524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grpSp>
      <p:grpSp>
        <p:nvGrpSpPr>
          <p:cNvPr id="912" name="成组"/>
          <p:cNvGrpSpPr/>
          <p:nvPr/>
        </p:nvGrpSpPr>
        <p:grpSpPr>
          <a:xfrm>
            <a:off x="10634416" y="5410507"/>
            <a:ext cx="4646011" cy="1425841"/>
            <a:chOff x="-1" y="-26394"/>
            <a:chExt cx="4646009" cy="1425840"/>
          </a:xfrm>
        </p:grpSpPr>
        <p:sp>
          <p:nvSpPr>
            <p:cNvPr id="910" name="线条"/>
            <p:cNvSpPr/>
            <p:nvPr/>
          </p:nvSpPr>
          <p:spPr>
            <a:xfrm flipV="1">
              <a:off x="-1" y="-26394"/>
              <a:ext cx="4646009" cy="761800"/>
            </a:xfrm>
            <a:prstGeom prst="line">
              <a:avLst/>
            </a:prstGeom>
            <a:noFill/>
            <a:ln w="1524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sp>
          <p:nvSpPr>
            <p:cNvPr id="911" name="eBGP"/>
            <p:cNvSpPr txBox="1"/>
            <p:nvPr/>
          </p:nvSpPr>
          <p:spPr>
            <a:xfrm>
              <a:off x="1858435" y="516514"/>
              <a:ext cx="1184617" cy="8829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800">
                  <a:latin typeface="Gill Sans"/>
                  <a:ea typeface="Gill Sans"/>
                  <a:cs typeface="Gill Sans"/>
                  <a:sym typeface="Gill Sans"/>
                </a:defRPr>
              </a:lvl1pPr>
            </a:lstStyle>
            <a:p>
              <a:r>
                <a:rPr dirty="0"/>
                <a:t>BGP</a:t>
              </a:r>
            </a:p>
          </p:txBody>
        </p:sp>
      </p:grpSp>
      <p:grpSp>
        <p:nvGrpSpPr>
          <p:cNvPr id="916" name="成组"/>
          <p:cNvGrpSpPr/>
          <p:nvPr/>
        </p:nvGrpSpPr>
        <p:grpSpPr>
          <a:xfrm>
            <a:off x="8343572" y="9725765"/>
            <a:ext cx="6733747" cy="2760585"/>
            <a:chOff x="0" y="0"/>
            <a:chExt cx="6733746" cy="2760584"/>
          </a:xfrm>
        </p:grpSpPr>
        <p:sp>
          <p:nvSpPr>
            <p:cNvPr id="913" name="Quagga"/>
            <p:cNvSpPr/>
            <p:nvPr/>
          </p:nvSpPr>
          <p:spPr>
            <a:xfrm>
              <a:off x="0" y="0"/>
              <a:ext cx="2534845" cy="1533146"/>
            </a:xfrm>
            <a:prstGeom prst="rect">
              <a:avLst/>
            </a:prstGeom>
            <a:solidFill>
              <a:schemeClr val="accent5">
                <a:alpha val="86549"/>
              </a:schemeClr>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5400">
                  <a:solidFill>
                    <a:srgbClr val="FFFFFF"/>
                  </a:solidFill>
                  <a:latin typeface="Gill Sans"/>
                  <a:ea typeface="Gill Sans"/>
                  <a:cs typeface="Gill Sans"/>
                  <a:sym typeface="Gill Sans"/>
                </a:defRPr>
              </a:lvl1pPr>
            </a:lstStyle>
            <a:p>
              <a:r>
                <a:t>Quagga</a:t>
              </a:r>
            </a:p>
          </p:txBody>
        </p:sp>
        <p:sp>
          <p:nvSpPr>
            <p:cNvPr id="914" name="OpenFlow Controller"/>
            <p:cNvSpPr/>
            <p:nvPr/>
          </p:nvSpPr>
          <p:spPr>
            <a:xfrm>
              <a:off x="3346426" y="0"/>
              <a:ext cx="3387321" cy="1533146"/>
            </a:xfrm>
            <a:prstGeom prst="rect">
              <a:avLst/>
            </a:prstGeom>
            <a:solidFill>
              <a:schemeClr val="accent5">
                <a:alpha val="86549"/>
              </a:schemeClr>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200">
                  <a:solidFill>
                    <a:srgbClr val="FFFFFF"/>
                  </a:solidFill>
                  <a:latin typeface="Gill Sans"/>
                  <a:ea typeface="Gill Sans"/>
                  <a:cs typeface="Gill Sans"/>
                  <a:sym typeface="Gill Sans"/>
                </a:defRPr>
              </a:lvl1pPr>
            </a:lstStyle>
            <a:p>
              <a:r>
                <a:t>OpenFlow Controller</a:t>
              </a:r>
            </a:p>
          </p:txBody>
        </p:sp>
        <p:sp>
          <p:nvSpPr>
            <p:cNvPr id="935" name="连接线"/>
            <p:cNvSpPr/>
            <p:nvPr/>
          </p:nvSpPr>
          <p:spPr>
            <a:xfrm>
              <a:off x="2068995" y="1581826"/>
              <a:ext cx="2422721" cy="1178759"/>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6683" y="21566"/>
                    <a:pt x="13883" y="21600"/>
                    <a:pt x="21600" y="102"/>
                  </a:cubicBezTo>
                </a:path>
              </a:pathLst>
            </a:custGeom>
            <a:noFill/>
            <a:ln w="152400" cap="flat">
              <a:solidFill>
                <a:schemeClr val="accent1"/>
              </a:solidFill>
              <a:prstDash val="solid"/>
              <a:miter lim="400000"/>
              <a:headEnd type="triangle" w="med" len="med"/>
              <a:tailEnd type="triangle" w="med" len="med"/>
            </a:ln>
            <a:effectLst/>
          </p:spPr>
          <p:txBody>
            <a:bodyPr/>
            <a:lstStyle/>
            <a:p>
              <a:endParaRPr/>
            </a:p>
          </p:txBody>
        </p:sp>
      </p:grpSp>
      <p:grpSp>
        <p:nvGrpSpPr>
          <p:cNvPr id="919" name="成组"/>
          <p:cNvGrpSpPr/>
          <p:nvPr/>
        </p:nvGrpSpPr>
        <p:grpSpPr>
          <a:xfrm>
            <a:off x="9167122" y="7842990"/>
            <a:ext cx="1904271" cy="2239369"/>
            <a:chOff x="0" y="735405"/>
            <a:chExt cx="1904269" cy="2239368"/>
          </a:xfrm>
        </p:grpSpPr>
        <p:sp>
          <p:nvSpPr>
            <p:cNvPr id="917" name="线条"/>
            <p:cNvSpPr/>
            <p:nvPr/>
          </p:nvSpPr>
          <p:spPr>
            <a:xfrm>
              <a:off x="0" y="735405"/>
              <a:ext cx="431525" cy="2239368"/>
            </a:xfrm>
            <a:prstGeom prst="line">
              <a:avLst/>
            </a:prstGeom>
            <a:noFill/>
            <a:ln w="1524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sp>
          <p:nvSpPr>
            <p:cNvPr id="918" name="eBGP"/>
            <p:cNvSpPr txBox="1"/>
            <p:nvPr/>
          </p:nvSpPr>
          <p:spPr>
            <a:xfrm>
              <a:off x="719652" y="1250396"/>
              <a:ext cx="1184617" cy="8829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800">
                  <a:latin typeface="Gill Sans"/>
                  <a:ea typeface="Gill Sans"/>
                  <a:cs typeface="Gill Sans"/>
                  <a:sym typeface="Gill Sans"/>
                </a:defRPr>
              </a:lvl1pPr>
            </a:lstStyle>
            <a:p>
              <a:r>
                <a:rPr dirty="0"/>
                <a:t>BGP</a:t>
              </a:r>
            </a:p>
          </p:txBody>
        </p:sp>
      </p:grpSp>
      <p:grpSp>
        <p:nvGrpSpPr>
          <p:cNvPr id="922" name="成组"/>
          <p:cNvGrpSpPr/>
          <p:nvPr/>
        </p:nvGrpSpPr>
        <p:grpSpPr>
          <a:xfrm>
            <a:off x="1742914" y="10531680"/>
            <a:ext cx="6665491" cy="2146851"/>
            <a:chOff x="-6665488" y="735405"/>
            <a:chExt cx="6665489" cy="2146850"/>
          </a:xfrm>
        </p:grpSpPr>
        <p:sp>
          <p:nvSpPr>
            <p:cNvPr id="920" name="iBGP / IS-IS to…"/>
            <p:cNvSpPr txBox="1"/>
            <p:nvPr/>
          </p:nvSpPr>
          <p:spPr>
            <a:xfrm>
              <a:off x="-6665488" y="1260659"/>
              <a:ext cx="2795635" cy="16215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p>
              <a:pPr>
                <a:defRPr sz="4800">
                  <a:latin typeface="Gill Sans"/>
                  <a:ea typeface="Gill Sans"/>
                  <a:cs typeface="Gill Sans"/>
                  <a:sym typeface="Gill Sans"/>
                </a:defRPr>
              </a:pPr>
              <a:r>
                <a:rPr dirty="0"/>
                <a:t>BGP to </a:t>
              </a:r>
            </a:p>
            <a:p>
              <a:pPr>
                <a:defRPr sz="4800">
                  <a:latin typeface="Gill Sans"/>
                  <a:ea typeface="Gill Sans"/>
                  <a:cs typeface="Gill Sans"/>
                  <a:sym typeface="Gill Sans"/>
                </a:defRPr>
              </a:pPr>
              <a:r>
                <a:rPr dirty="0"/>
                <a:t>other sites</a:t>
              </a:r>
            </a:p>
          </p:txBody>
        </p:sp>
        <p:sp>
          <p:nvSpPr>
            <p:cNvPr id="921" name="线条"/>
            <p:cNvSpPr/>
            <p:nvPr/>
          </p:nvSpPr>
          <p:spPr>
            <a:xfrm flipH="1">
              <a:off x="-3365701" y="735405"/>
              <a:ext cx="3365702" cy="1440045"/>
            </a:xfrm>
            <a:prstGeom prst="line">
              <a:avLst/>
            </a:prstGeom>
            <a:noFill/>
            <a:ln w="1524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grpSp>
      <p:grpSp>
        <p:nvGrpSpPr>
          <p:cNvPr id="927" name="成组"/>
          <p:cNvGrpSpPr/>
          <p:nvPr/>
        </p:nvGrpSpPr>
        <p:grpSpPr>
          <a:xfrm>
            <a:off x="13200913" y="5144199"/>
            <a:ext cx="4610689" cy="4563850"/>
            <a:chOff x="0" y="0"/>
            <a:chExt cx="4610688" cy="4563849"/>
          </a:xfrm>
        </p:grpSpPr>
        <p:sp>
          <p:nvSpPr>
            <p:cNvPr id="923" name="线条"/>
            <p:cNvSpPr/>
            <p:nvPr/>
          </p:nvSpPr>
          <p:spPr>
            <a:xfrm flipH="1">
              <a:off x="0" y="-1"/>
              <a:ext cx="2435498" cy="4506059"/>
            </a:xfrm>
            <a:prstGeom prst="line">
              <a:avLst/>
            </a:prstGeom>
            <a:noFill/>
            <a:ln w="1016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sp>
          <p:nvSpPr>
            <p:cNvPr id="924" name="线条"/>
            <p:cNvSpPr/>
            <p:nvPr/>
          </p:nvSpPr>
          <p:spPr>
            <a:xfrm flipH="1">
              <a:off x="1079904" y="202808"/>
              <a:ext cx="3530785" cy="4361042"/>
            </a:xfrm>
            <a:prstGeom prst="line">
              <a:avLst/>
            </a:prstGeom>
            <a:noFill/>
            <a:ln w="1016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sp>
          <p:nvSpPr>
            <p:cNvPr id="925" name="线条"/>
            <p:cNvSpPr/>
            <p:nvPr/>
          </p:nvSpPr>
          <p:spPr>
            <a:xfrm flipH="1">
              <a:off x="1874585" y="2303000"/>
              <a:ext cx="2239368" cy="2239368"/>
            </a:xfrm>
            <a:prstGeom prst="line">
              <a:avLst/>
            </a:prstGeom>
            <a:noFill/>
            <a:ln w="1016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sp>
          <p:nvSpPr>
            <p:cNvPr id="926" name="线条"/>
            <p:cNvSpPr/>
            <p:nvPr/>
          </p:nvSpPr>
          <p:spPr>
            <a:xfrm flipH="1">
              <a:off x="515937" y="1778051"/>
              <a:ext cx="1875772" cy="2757059"/>
            </a:xfrm>
            <a:prstGeom prst="line">
              <a:avLst/>
            </a:prstGeom>
            <a:noFill/>
            <a:ln w="1016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grpSp>
      <p:sp>
        <p:nvSpPr>
          <p:cNvPr id="928" name="TE server"/>
          <p:cNvSpPr/>
          <p:nvPr/>
        </p:nvSpPr>
        <p:spPr>
          <a:xfrm>
            <a:off x="16852946" y="11649510"/>
            <a:ext cx="3387321" cy="1533147"/>
          </a:xfrm>
          <a:prstGeom prst="rect">
            <a:avLst/>
          </a:prstGeom>
          <a:gradFill>
            <a:gsLst>
              <a:gs pos="58724">
                <a:srgbClr val="FAD624"/>
              </a:gs>
              <a:gs pos="100000">
                <a:srgbClr val="C0B063"/>
              </a:gs>
            </a:gsLst>
            <a:lin ang="5400000"/>
          </a:gra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71437" tIns="71437" rIns="71437" bIns="71437" anchor="ctr"/>
          <a:lstStyle>
            <a:lvl1pPr>
              <a:defRPr sz="5400" b="1">
                <a:latin typeface="Gill Sans"/>
                <a:ea typeface="Gill Sans"/>
                <a:cs typeface="Gill Sans"/>
                <a:sym typeface="Gill Sans"/>
              </a:defRPr>
            </a:lvl1pPr>
          </a:lstStyle>
          <a:p>
            <a:r>
              <a:t>TE server</a:t>
            </a:r>
          </a:p>
        </p:txBody>
      </p:sp>
      <p:sp>
        <p:nvSpPr>
          <p:cNvPr id="929" name="线条"/>
          <p:cNvSpPr/>
          <p:nvPr/>
        </p:nvSpPr>
        <p:spPr>
          <a:xfrm>
            <a:off x="15111869" y="10562141"/>
            <a:ext cx="1655914" cy="1087833"/>
          </a:xfrm>
          <a:prstGeom prst="line">
            <a:avLst/>
          </a:prstGeom>
          <a:ln w="152400">
            <a:solidFill>
              <a:schemeClr val="accent1"/>
            </a:solidFill>
            <a:miter lim="400000"/>
            <a:headEnd type="triangle"/>
            <a:tailEnd type="triangle"/>
          </a:ln>
        </p:spPr>
        <p:txBody>
          <a:bodyPr lIns="71437" tIns="71437" rIns="71437" bIns="71437" anchor="ctr"/>
          <a:lstStyle/>
          <a:p>
            <a:pPr>
              <a:defRPr sz="3200"/>
            </a:pPr>
            <a:endParaRPr/>
          </a:p>
        </p:txBody>
      </p:sp>
      <p:grpSp>
        <p:nvGrpSpPr>
          <p:cNvPr id="3" name="组合 2">
            <a:extLst>
              <a:ext uri="{FF2B5EF4-FFF2-40B4-BE49-F238E27FC236}">
                <a16:creationId xmlns:a16="http://schemas.microsoft.com/office/drawing/2014/main" id="{A1B19B53-ED15-4A6C-A8D4-4336B91981EC}"/>
              </a:ext>
            </a:extLst>
          </p:cNvPr>
          <p:cNvGrpSpPr/>
          <p:nvPr/>
        </p:nvGrpSpPr>
        <p:grpSpPr>
          <a:xfrm>
            <a:off x="1897012" y="8050247"/>
            <a:ext cx="13769293" cy="5574342"/>
            <a:chOff x="2154012" y="8027466"/>
            <a:chExt cx="13769293" cy="5574342"/>
          </a:xfrm>
        </p:grpSpPr>
        <p:pic>
          <p:nvPicPr>
            <p:cNvPr id="2" name="图片 1">
              <a:extLst>
                <a:ext uri="{FF2B5EF4-FFF2-40B4-BE49-F238E27FC236}">
                  <a16:creationId xmlns:a16="http://schemas.microsoft.com/office/drawing/2014/main" id="{BBC4F874-A2C8-414B-BFA9-4F1C13254D20}"/>
                </a:ext>
              </a:extLst>
            </p:cNvPr>
            <p:cNvPicPr>
              <a:picLocks noChangeAspect="1"/>
            </p:cNvPicPr>
            <p:nvPr/>
          </p:nvPicPr>
          <p:blipFill>
            <a:blip r:embed="rId3"/>
            <a:stretch>
              <a:fillRect/>
            </a:stretch>
          </p:blipFill>
          <p:spPr>
            <a:xfrm>
              <a:off x="2315270" y="8027466"/>
              <a:ext cx="13179427" cy="4361042"/>
            </a:xfrm>
            <a:prstGeom prst="rect">
              <a:avLst/>
            </a:prstGeom>
          </p:spPr>
        </p:pic>
        <p:grpSp>
          <p:nvGrpSpPr>
            <p:cNvPr id="934" name="成组"/>
            <p:cNvGrpSpPr/>
            <p:nvPr/>
          </p:nvGrpSpPr>
          <p:grpSpPr>
            <a:xfrm>
              <a:off x="2154012" y="11192623"/>
              <a:ext cx="13769293" cy="2409185"/>
              <a:chOff x="52053" y="3050791"/>
              <a:chExt cx="13769292" cy="2409184"/>
            </a:xfrm>
          </p:grpSpPr>
          <p:pic>
            <p:nvPicPr>
              <p:cNvPr id="931" name="椭圆形" descr="椭圆形"/>
              <p:cNvPicPr>
                <a:picLocks/>
              </p:cNvPicPr>
              <p:nvPr/>
            </p:nvPicPr>
            <p:blipFill>
              <a:blip r:embed="rId4">
                <a:extLst/>
              </a:blip>
              <a:stretch>
                <a:fillRect/>
              </a:stretch>
            </p:blipFill>
            <p:spPr>
              <a:xfrm rot="180000">
                <a:off x="11112008" y="3050791"/>
                <a:ext cx="2709337" cy="1316030"/>
              </a:xfrm>
              <a:prstGeom prst="rect">
                <a:avLst/>
              </a:prstGeom>
              <a:effectLst>
                <a:outerShdw blurRad="50800" dist="25400" dir="5400000" rotWithShape="0">
                  <a:srgbClr val="000000">
                    <a:alpha val="50000"/>
                  </a:srgbClr>
                </a:outerShdw>
              </a:effectLst>
            </p:spPr>
          </p:pic>
          <p:sp>
            <p:nvSpPr>
              <p:cNvPr id="933" name="“Jupiter Rising: A Decade of Clos Topologies and Centralized Control in Google’s Datacenter Network”, Singh et al.,  ACM SIGCOMM’15"/>
              <p:cNvSpPr txBox="1"/>
              <p:nvPr/>
            </p:nvSpPr>
            <p:spPr>
              <a:xfrm>
                <a:off x="52053" y="4275699"/>
                <a:ext cx="12921417" cy="11842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spAutoFit/>
              </a:bodyPr>
              <a:lstStyle>
                <a:lvl1pPr>
                  <a:defRPr sz="3600">
                    <a:solidFill>
                      <a:srgbClr val="5E646C"/>
                    </a:solidFill>
                    <a:latin typeface="Gill Sans"/>
                    <a:ea typeface="Gill Sans"/>
                    <a:cs typeface="Gill Sans"/>
                    <a:sym typeface="Gill Sans"/>
                  </a:defRPr>
                </a:lvl1pPr>
              </a:lstStyle>
              <a:p>
                <a:r>
                  <a:t>“Jupiter Rising: A Decade of Clos Topologies and Centralized Control in Google’s Datacenter Network”, Singh et al.,  ACM SIGCOMM’15</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xit" fill="hold" grpId="4" nodeType="clickEffect">
                                  <p:stCondLst>
                                    <p:cond delay="0"/>
                                  </p:stCondLst>
                                  <p:iterate>
                                    <p:tmAbs val="0"/>
                                  </p:iterate>
                                  <p:childTnLst>
                                    <p:animEffect transition="out" filter="dissolve">
                                      <p:cBhvr>
                                        <p:cTn id="18" dur="500" fill="hold"/>
                                        <p:tgtEl>
                                          <p:spTgt spid="912"/>
                                        </p:tgtEl>
                                      </p:cBhvr>
                                    </p:animEffect>
                                    <p:set>
                                      <p:cBhvr>
                                        <p:cTn id="19" fill="hold">
                                          <p:stCondLst>
                                            <p:cond delay="499"/>
                                          </p:stCondLst>
                                        </p:cTn>
                                        <p:tgtEl>
                                          <p:spTgt spid="912"/>
                                        </p:tgtEl>
                                        <p:attrNameLst>
                                          <p:attrName>style.visibility</p:attrName>
                                        </p:attrNameLst>
                                      </p:cBhvr>
                                      <p:to>
                                        <p:strVal val="hidden"/>
                                      </p:to>
                                    </p:set>
                                  </p:childTnLst>
                                </p:cTn>
                              </p:par>
                            </p:childTnLst>
                          </p:cTn>
                        </p:par>
                        <p:par>
                          <p:cTn id="20" fill="hold">
                            <p:stCondLst>
                              <p:cond delay="500"/>
                            </p:stCondLst>
                            <p:childTnLst>
                              <p:par>
                                <p:cTn id="21" presetID="9" presetClass="exit" fill="hold" grpId="5" nodeType="afterEffect">
                                  <p:stCondLst>
                                    <p:cond delay="0"/>
                                  </p:stCondLst>
                                  <p:iterate>
                                    <p:tmAbs val="0"/>
                                  </p:iterate>
                                  <p:childTnLst>
                                    <p:animEffect transition="out" filter="dissolve">
                                      <p:cBhvr>
                                        <p:cTn id="22" dur="600" fill="hold"/>
                                        <p:tgtEl>
                                          <p:spTgt spid="909"/>
                                        </p:tgtEl>
                                      </p:cBhvr>
                                    </p:animEffect>
                                    <p:set>
                                      <p:cBhvr>
                                        <p:cTn id="23" fill="hold">
                                          <p:stCondLst>
                                            <p:cond delay="599"/>
                                          </p:stCondLst>
                                        </p:cTn>
                                        <p:tgtEl>
                                          <p:spTgt spid="909"/>
                                        </p:tgtEl>
                                        <p:attrNameLst>
                                          <p:attrName>style.visibility</p:attrName>
                                        </p:attrNameLst>
                                      </p:cBhvr>
                                      <p:to>
                                        <p:strVal val="hidden"/>
                                      </p:to>
                                    </p:set>
                                  </p:childTnLst>
                                </p:cTn>
                              </p:par>
                            </p:childTnLst>
                          </p:cTn>
                        </p:par>
                        <p:par>
                          <p:cTn id="24" fill="hold">
                            <p:stCondLst>
                              <p:cond delay="1100"/>
                            </p:stCondLst>
                            <p:childTnLst>
                              <p:par>
                                <p:cTn id="25" presetID="1" presetClass="entr" presetSubtype="0" fill="hold" grpId="6" nodeType="afterEffect">
                                  <p:stCondLst>
                                    <p:cond delay="0"/>
                                  </p:stCondLst>
                                  <p:iterate>
                                    <p:tmAbs val="0"/>
                                  </p:iterate>
                                  <p:childTnLst>
                                    <p:set>
                                      <p:cBhvr>
                                        <p:cTn id="26" fill="hold"/>
                                        <p:tgtEl>
                                          <p:spTgt spid="919"/>
                                        </p:tgtEl>
                                        <p:attrNameLst>
                                          <p:attrName>style.visibility</p:attrName>
                                        </p:attrNameLst>
                                      </p:cBhvr>
                                      <p:to>
                                        <p:strVal val="visible"/>
                                      </p:to>
                                    </p:set>
                                  </p:childTnLst>
                                </p:cTn>
                              </p:par>
                            </p:childTnLst>
                          </p:cTn>
                        </p:par>
                        <p:par>
                          <p:cTn id="27" fill="hold">
                            <p:stCondLst>
                              <p:cond delay="1100"/>
                            </p:stCondLst>
                            <p:childTnLst>
                              <p:par>
                                <p:cTn id="28" presetID="1" presetClass="entr" presetSubtype="0" fill="hold" grpId="7" nodeType="afterEffect">
                                  <p:stCondLst>
                                    <p:cond delay="0"/>
                                  </p:stCondLst>
                                  <p:iterate>
                                    <p:tmAbs val="0"/>
                                  </p:iterate>
                                  <p:childTnLst>
                                    <p:set>
                                      <p:cBhvr>
                                        <p:cTn id="29" fill="hold"/>
                                        <p:tgtEl>
                                          <p:spTgt spid="9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9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9" nodeType="clickEffect">
                                  <p:stCondLst>
                                    <p:cond delay="0"/>
                                  </p:stCondLst>
                                  <p:iterate>
                                    <p:tmAbs val="0"/>
                                  </p:iterate>
                                  <p:childTnLst>
                                    <p:set>
                                      <p:cBhvr>
                                        <p:cTn id="37" fill="hold"/>
                                        <p:tgtEl>
                                          <p:spTgt spid="92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10" nodeType="afterEffect">
                                  <p:stCondLst>
                                    <p:cond delay="0"/>
                                  </p:stCondLst>
                                  <p:iterate>
                                    <p:tmAbs val="0"/>
                                  </p:iterate>
                                  <p:childTnLst>
                                    <p:set>
                                      <p:cBhvr>
                                        <p:cTn id="40" fill="hold"/>
                                        <p:tgtEl>
                                          <p:spTgt spid="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9" grpId="5" animBg="1" advAuto="0"/>
      <p:bldP spid="912" grpId="4" animBg="1" advAuto="0"/>
      <p:bldP spid="916" grpId="3" animBg="1" advAuto="0"/>
      <p:bldP spid="919" grpId="6" animBg="1" advAuto="0"/>
      <p:bldP spid="922" grpId="7" animBg="1" advAuto="0"/>
      <p:bldP spid="927" grpId="8" animBg="1" advAuto="0"/>
      <p:bldP spid="928" grpId="9" animBg="1" advAuto="0"/>
      <p:bldP spid="929" grpId="1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9" name="图像" descr="图像"/>
          <p:cNvPicPr>
            <a:picLocks noChangeAspect="1"/>
          </p:cNvPicPr>
          <p:nvPr/>
        </p:nvPicPr>
        <p:blipFill>
          <a:blip r:embed="rId3">
            <a:alphaModFix amt="68736"/>
            <a:extLst/>
          </a:blip>
          <a:stretch>
            <a:fillRect/>
          </a:stretch>
        </p:blipFill>
        <p:spPr>
          <a:xfrm>
            <a:off x="4189465" y="3970126"/>
            <a:ext cx="16707842" cy="7530872"/>
          </a:xfrm>
          <a:prstGeom prst="rect">
            <a:avLst/>
          </a:prstGeom>
          <a:ln w="12700">
            <a:miter lim="400000"/>
          </a:ln>
        </p:spPr>
      </p:pic>
      <p:sp>
        <p:nvSpPr>
          <p:cNvPr id="940" name="Google’s B4: Traffic engineering"/>
          <p:cNvSpPr txBox="1">
            <a:spLocks noGrp="1"/>
          </p:cNvSpPr>
          <p:nvPr>
            <p:ph type="title"/>
          </p:nvPr>
        </p:nvSpPr>
        <p:spPr>
          <a:prstGeom prst="rect">
            <a:avLst/>
          </a:prstGeom>
        </p:spPr>
        <p:txBody>
          <a:bodyPr/>
          <a:lstStyle/>
          <a:p>
            <a:r>
              <a:t>Google’s B4: Traffic engineering</a:t>
            </a:r>
          </a:p>
        </p:txBody>
      </p:sp>
      <p:sp>
        <p:nvSpPr>
          <p:cNvPr id="941" name="TE server"/>
          <p:cNvSpPr/>
          <p:nvPr/>
        </p:nvSpPr>
        <p:spPr>
          <a:xfrm>
            <a:off x="16852946" y="11649510"/>
            <a:ext cx="3387321" cy="1533147"/>
          </a:xfrm>
          <a:prstGeom prst="rect">
            <a:avLst/>
          </a:prstGeom>
          <a:gradFill>
            <a:gsLst>
              <a:gs pos="58724">
                <a:srgbClr val="FAD624"/>
              </a:gs>
              <a:gs pos="100000">
                <a:srgbClr val="C0B063"/>
              </a:gs>
            </a:gsLst>
            <a:lin ang="5400000"/>
          </a:gra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71437" tIns="71437" rIns="71437" bIns="71437" anchor="ctr"/>
          <a:lstStyle>
            <a:lvl1pPr>
              <a:defRPr sz="5400" b="1">
                <a:latin typeface="Gill Sans"/>
                <a:ea typeface="Gill Sans"/>
                <a:cs typeface="Gill Sans"/>
                <a:sym typeface="Gill Sans"/>
              </a:defRPr>
            </a:lvl1pPr>
          </a:lstStyle>
          <a:p>
            <a:r>
              <a:t>TE server</a:t>
            </a:r>
          </a:p>
        </p:txBody>
      </p:sp>
      <p:grpSp>
        <p:nvGrpSpPr>
          <p:cNvPr id="947" name="成组"/>
          <p:cNvGrpSpPr/>
          <p:nvPr/>
        </p:nvGrpSpPr>
        <p:grpSpPr>
          <a:xfrm>
            <a:off x="5519707" y="4844384"/>
            <a:ext cx="14279603" cy="7581678"/>
            <a:chOff x="0" y="0"/>
            <a:chExt cx="14279601" cy="7581676"/>
          </a:xfrm>
        </p:grpSpPr>
        <p:sp>
          <p:nvSpPr>
            <p:cNvPr id="942" name="线条"/>
            <p:cNvSpPr/>
            <p:nvPr/>
          </p:nvSpPr>
          <p:spPr>
            <a:xfrm>
              <a:off x="8508835" y="4305276"/>
              <a:ext cx="2872830" cy="2412067"/>
            </a:xfrm>
            <a:prstGeom prst="line">
              <a:avLst/>
            </a:prstGeom>
            <a:noFill/>
            <a:ln w="1270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sp>
          <p:nvSpPr>
            <p:cNvPr id="943" name="线条"/>
            <p:cNvSpPr/>
            <p:nvPr/>
          </p:nvSpPr>
          <p:spPr>
            <a:xfrm flipH="1">
              <a:off x="11774834" y="2306550"/>
              <a:ext cx="226736" cy="4461055"/>
            </a:xfrm>
            <a:prstGeom prst="line">
              <a:avLst/>
            </a:prstGeom>
            <a:noFill/>
            <a:ln w="1270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sp>
          <p:nvSpPr>
            <p:cNvPr id="944" name="线条"/>
            <p:cNvSpPr/>
            <p:nvPr/>
          </p:nvSpPr>
          <p:spPr>
            <a:xfrm flipH="1">
              <a:off x="12263733" y="0"/>
              <a:ext cx="2015869" cy="6813846"/>
            </a:xfrm>
            <a:prstGeom prst="line">
              <a:avLst/>
            </a:prstGeom>
            <a:noFill/>
            <a:ln w="1270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sp>
          <p:nvSpPr>
            <p:cNvPr id="945" name="线条"/>
            <p:cNvSpPr/>
            <p:nvPr/>
          </p:nvSpPr>
          <p:spPr>
            <a:xfrm>
              <a:off x="3634042" y="2557640"/>
              <a:ext cx="7639277" cy="4632349"/>
            </a:xfrm>
            <a:prstGeom prst="line">
              <a:avLst/>
            </a:prstGeom>
            <a:noFill/>
            <a:ln w="1270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sp>
          <p:nvSpPr>
            <p:cNvPr id="946" name="线条"/>
            <p:cNvSpPr/>
            <p:nvPr/>
          </p:nvSpPr>
          <p:spPr>
            <a:xfrm>
              <a:off x="0" y="4786196"/>
              <a:ext cx="11341862" cy="2795481"/>
            </a:xfrm>
            <a:prstGeom prst="line">
              <a:avLst/>
            </a:prstGeom>
            <a:noFill/>
            <a:ln w="127000" cap="flat">
              <a:solidFill>
                <a:schemeClr val="accent1"/>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Google’s B4"/>
          <p:cNvSpPr txBox="1">
            <a:spLocks noGrp="1"/>
          </p:cNvSpPr>
          <p:nvPr>
            <p:ph type="title"/>
          </p:nvPr>
        </p:nvSpPr>
        <p:spPr>
          <a:prstGeom prst="rect">
            <a:avLst/>
          </a:prstGeom>
        </p:spPr>
        <p:txBody>
          <a:bodyPr/>
          <a:lstStyle/>
          <a:p>
            <a:r>
              <a:t>Google’s B4</a:t>
            </a:r>
          </a:p>
        </p:txBody>
      </p:sp>
      <p:sp>
        <p:nvSpPr>
          <p:cNvPr id="952" name="BGP routing as “big red switch”…"/>
          <p:cNvSpPr txBox="1">
            <a:spLocks noGrp="1"/>
          </p:cNvSpPr>
          <p:nvPr>
            <p:ph type="body" sz="half" idx="4294967295"/>
          </p:nvPr>
        </p:nvSpPr>
        <p:spPr>
          <a:xfrm>
            <a:off x="5767386" y="4056862"/>
            <a:ext cx="13906160" cy="7489422"/>
          </a:xfrm>
          <a:prstGeom prst="rect">
            <a:avLst/>
          </a:prstGeom>
        </p:spPr>
        <p:txBody>
          <a:bodyPr>
            <a:normAutofit lnSpcReduction="10000"/>
          </a:bodyPr>
          <a:lstStyle/>
          <a:p>
            <a:pPr marL="687493" indent="-687493" defTabSz="560831">
              <a:spcBef>
                <a:spcPts val="3000"/>
              </a:spcBef>
              <a:buSzPct val="125000"/>
              <a:defRPr sz="6911">
                <a:latin typeface="Gill Sans"/>
                <a:ea typeface="Gill Sans"/>
                <a:cs typeface="Gill Sans"/>
                <a:sym typeface="Gill Sans"/>
              </a:defRPr>
            </a:pPr>
            <a:r>
              <a:t>BGP routing as “big red switch”</a:t>
            </a:r>
          </a:p>
          <a:p>
            <a:pPr marL="687493" indent="-687493" defTabSz="560831">
              <a:spcBef>
                <a:spcPts val="3000"/>
              </a:spcBef>
              <a:buSzPct val="125000"/>
              <a:defRPr sz="6911">
                <a:latin typeface="Gill Sans"/>
                <a:ea typeface="Gill Sans"/>
                <a:cs typeface="Gill Sans"/>
                <a:sym typeface="Gill Sans"/>
              </a:defRPr>
            </a:pPr>
            <a:r>
              <a:t>Hardware: custom, cheap, simple</a:t>
            </a:r>
          </a:p>
          <a:p>
            <a:pPr marL="687493" indent="-687493" defTabSz="560831">
              <a:spcBef>
                <a:spcPts val="3000"/>
              </a:spcBef>
              <a:buSzPct val="125000"/>
              <a:defRPr sz="6911">
                <a:latin typeface="Gill Sans"/>
                <a:ea typeface="Gill Sans"/>
                <a:cs typeface="Gill Sans"/>
                <a:sym typeface="Gill Sans"/>
              </a:defRPr>
            </a:pPr>
            <a:r>
              <a:t>Software: smart, with safeguards</a:t>
            </a:r>
          </a:p>
          <a:p>
            <a:pPr marL="687493" indent="-687493" defTabSz="560831">
              <a:spcBef>
                <a:spcPts val="3000"/>
              </a:spcBef>
              <a:buSzPct val="125000"/>
              <a:defRPr sz="6911">
                <a:latin typeface="Gill Sans"/>
                <a:ea typeface="Gill Sans"/>
                <a:cs typeface="Gill Sans"/>
                <a:sym typeface="Gill Sans"/>
              </a:defRPr>
            </a:pPr>
            <a:r>
              <a:t>Hierarchy of controllers</a:t>
            </a:r>
          </a:p>
          <a:p>
            <a:pPr marL="687493" indent="-687493" defTabSz="560831">
              <a:spcBef>
                <a:spcPts val="3000"/>
              </a:spcBef>
              <a:buSzPct val="125000"/>
              <a:defRPr sz="6911">
                <a:latin typeface="Gill Sans"/>
                <a:ea typeface="Gill Sans"/>
                <a:cs typeface="Gill Sans"/>
                <a:sym typeface="Gill Sans"/>
              </a:defRPr>
            </a:pPr>
            <a:r>
              <a:t>Aggregation: flow groups, link groups</a:t>
            </a:r>
          </a:p>
        </p:txBody>
      </p:sp>
      <p:sp>
        <p:nvSpPr>
          <p:cNvPr id="954" name="“B4: Experience with a Globally-Deployed Software Defined WAN”…"/>
          <p:cNvSpPr txBox="1"/>
          <p:nvPr/>
        </p:nvSpPr>
        <p:spPr>
          <a:xfrm>
            <a:off x="6386526" y="2257266"/>
            <a:ext cx="12667880" cy="1143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sz="3600">
                <a:solidFill>
                  <a:srgbClr val="5E646C"/>
                </a:solidFill>
                <a:latin typeface="Gill Sans"/>
                <a:ea typeface="Gill Sans"/>
                <a:cs typeface="Gill Sans"/>
                <a:sym typeface="Gill Sans"/>
              </a:defRPr>
            </a:pPr>
            <a:r>
              <a:t>“B4: Experience with a Globally-Deployed Software Defined WAN”</a:t>
            </a:r>
          </a:p>
          <a:p>
            <a:pPr>
              <a:defRPr sz="3600">
                <a:solidFill>
                  <a:srgbClr val="5E646C"/>
                </a:solidFill>
                <a:latin typeface="Gill Sans"/>
                <a:ea typeface="Gill Sans"/>
                <a:cs typeface="Gill Sans"/>
                <a:sym typeface="Gill Sans"/>
              </a:defRPr>
            </a:pPr>
            <a:r>
              <a:t>Jain et al.,  ACM SIGCOMM 2013</a:t>
            </a:r>
          </a:p>
        </p:txBody>
      </p:sp>
      <p:sp>
        <p:nvSpPr>
          <p:cNvPr id="958" name="Nearly 100% utilization, 0.3s TE solution"/>
          <p:cNvSpPr txBox="1"/>
          <p:nvPr/>
        </p:nvSpPr>
        <p:spPr>
          <a:xfrm>
            <a:off x="3372496" y="12385064"/>
            <a:ext cx="17639008" cy="12493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b="1">
                <a:solidFill>
                  <a:schemeClr val="accent5"/>
                </a:solidFill>
                <a:latin typeface="Gill Sans"/>
                <a:ea typeface="Gill Sans"/>
                <a:cs typeface="Gill Sans"/>
                <a:sym typeface="Gill Sans"/>
              </a:defRPr>
            </a:lvl1pPr>
          </a:lstStyle>
          <a:p>
            <a:r>
              <a:t>Nearly 100% utilization, 0.3s TE solution</a:t>
            </a:r>
          </a:p>
        </p:txBody>
      </p:sp>
      <p:pic>
        <p:nvPicPr>
          <p:cNvPr id="2" name="图片 1">
            <a:extLst>
              <a:ext uri="{FF2B5EF4-FFF2-40B4-BE49-F238E27FC236}">
                <a16:creationId xmlns:a16="http://schemas.microsoft.com/office/drawing/2014/main" id="{A9054031-26A4-456A-ACDD-BE79E10A3376}"/>
              </a:ext>
            </a:extLst>
          </p:cNvPr>
          <p:cNvPicPr>
            <a:picLocks noChangeAspect="1"/>
          </p:cNvPicPr>
          <p:nvPr/>
        </p:nvPicPr>
        <p:blipFill>
          <a:blip r:embed="rId3"/>
          <a:stretch>
            <a:fillRect/>
          </a:stretch>
        </p:blipFill>
        <p:spPr>
          <a:xfrm>
            <a:off x="4710454" y="6638545"/>
            <a:ext cx="15364174" cy="6057416"/>
          </a:xfrm>
          <a:prstGeom prst="rect">
            <a:avLst/>
          </a:prstGeom>
        </p:spPr>
      </p:pic>
      <p:pic>
        <p:nvPicPr>
          <p:cNvPr id="3" name="图片 2">
            <a:extLst>
              <a:ext uri="{FF2B5EF4-FFF2-40B4-BE49-F238E27FC236}">
                <a16:creationId xmlns:a16="http://schemas.microsoft.com/office/drawing/2014/main" id="{C2CCAA0C-3401-495A-8C91-670F66D99632}"/>
              </a:ext>
            </a:extLst>
          </p:cNvPr>
          <p:cNvPicPr>
            <a:picLocks noChangeAspect="1"/>
          </p:cNvPicPr>
          <p:nvPr/>
        </p:nvPicPr>
        <p:blipFill>
          <a:blip r:embed="rId4"/>
          <a:stretch>
            <a:fillRect/>
          </a:stretch>
        </p:blipFill>
        <p:spPr>
          <a:xfrm>
            <a:off x="5858060" y="3703080"/>
            <a:ext cx="12667880" cy="8821763"/>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9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5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952">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9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95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952">
                                            <p:txEl>
                                              <p:pRg st="4" end="4"/>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 grpId="1" uiExpand="1" build="p" bldLvl="5" animBg="1" advAuto="0"/>
      <p:bldP spid="958" grpId="4" uiExpan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Microsoft’s SWAN"/>
          <p:cNvSpPr txBox="1">
            <a:spLocks noGrp="1"/>
          </p:cNvSpPr>
          <p:nvPr>
            <p:ph type="title"/>
          </p:nvPr>
        </p:nvSpPr>
        <p:spPr>
          <a:prstGeom prst="rect">
            <a:avLst/>
          </a:prstGeom>
        </p:spPr>
        <p:txBody>
          <a:bodyPr/>
          <a:lstStyle/>
          <a:p>
            <a:r>
              <a:t>Microsoft’s SWAN</a:t>
            </a:r>
          </a:p>
        </p:txBody>
      </p:sp>
      <p:pic>
        <p:nvPicPr>
          <p:cNvPr id="2" name="图片 1">
            <a:extLst>
              <a:ext uri="{FF2B5EF4-FFF2-40B4-BE49-F238E27FC236}">
                <a16:creationId xmlns:a16="http://schemas.microsoft.com/office/drawing/2014/main" id="{264DAD0B-5530-4D18-ADB9-16380D6ECE45}"/>
              </a:ext>
            </a:extLst>
          </p:cNvPr>
          <p:cNvPicPr>
            <a:picLocks noChangeAspect="1"/>
          </p:cNvPicPr>
          <p:nvPr/>
        </p:nvPicPr>
        <p:blipFill>
          <a:blip r:embed="rId3"/>
          <a:stretch>
            <a:fillRect/>
          </a:stretch>
        </p:blipFill>
        <p:spPr>
          <a:xfrm>
            <a:off x="1147483" y="7709648"/>
            <a:ext cx="21541863" cy="5198470"/>
          </a:xfrm>
          <a:prstGeom prst="rect">
            <a:avLst/>
          </a:prstGeom>
        </p:spPr>
      </p:pic>
      <p:pic>
        <p:nvPicPr>
          <p:cNvPr id="3" name="图片 2">
            <a:extLst>
              <a:ext uri="{FF2B5EF4-FFF2-40B4-BE49-F238E27FC236}">
                <a16:creationId xmlns:a16="http://schemas.microsoft.com/office/drawing/2014/main" id="{E440971D-FAA2-4ED6-B611-8ADA8387F82A}"/>
              </a:ext>
            </a:extLst>
          </p:cNvPr>
          <p:cNvPicPr>
            <a:picLocks noChangeAspect="1"/>
          </p:cNvPicPr>
          <p:nvPr/>
        </p:nvPicPr>
        <p:blipFill>
          <a:blip r:embed="rId4"/>
          <a:stretch>
            <a:fillRect/>
          </a:stretch>
        </p:blipFill>
        <p:spPr>
          <a:xfrm>
            <a:off x="3419623" y="2058661"/>
            <a:ext cx="17544753" cy="4799339"/>
          </a:xfrm>
          <a:prstGeom prst="rect">
            <a:avLst/>
          </a:prstGeom>
        </p:spPr>
      </p:pic>
      <p:pic>
        <p:nvPicPr>
          <p:cNvPr id="4" name="图片 3">
            <a:extLst>
              <a:ext uri="{FF2B5EF4-FFF2-40B4-BE49-F238E27FC236}">
                <a16:creationId xmlns:a16="http://schemas.microsoft.com/office/drawing/2014/main" id="{6C830F2D-4B4B-4FAC-92DF-DA115F59AD4A}"/>
              </a:ext>
            </a:extLst>
          </p:cNvPr>
          <p:cNvPicPr>
            <a:picLocks noChangeAspect="1"/>
          </p:cNvPicPr>
          <p:nvPr/>
        </p:nvPicPr>
        <p:blipFill>
          <a:blip r:embed="rId5"/>
          <a:stretch>
            <a:fillRect/>
          </a:stretch>
        </p:blipFill>
        <p:spPr>
          <a:xfrm>
            <a:off x="8758915" y="7967917"/>
            <a:ext cx="5710120" cy="4681931"/>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hysical structure"/>
          <p:cNvSpPr txBox="1">
            <a:spLocks noGrp="1"/>
          </p:cNvSpPr>
          <p:nvPr>
            <p:ph type="title"/>
          </p:nvPr>
        </p:nvSpPr>
        <p:spPr>
          <a:xfrm>
            <a:off x="4833938" y="2989778"/>
            <a:ext cx="14716126" cy="4192460"/>
          </a:xfrm>
          <a:prstGeom prst="rect">
            <a:avLst/>
          </a:prstGeom>
        </p:spPr>
        <p:txBody>
          <a:bodyPr/>
          <a:lstStyle>
            <a:lvl1pPr>
              <a:defRPr sz="9200"/>
            </a:lvl1pPr>
          </a:lstStyle>
          <a:p>
            <a:pPr>
              <a:defRPr sz="9200"/>
            </a:pPr>
            <a:r>
              <a:rPr lang="en-US" altLang="zh-CN" sz="9600" dirty="0"/>
              <a:t>Inter-data center networking</a:t>
            </a:r>
            <a:endParaRPr dirty="0"/>
          </a:p>
        </p:txBody>
      </p:sp>
      <p:sp>
        <p:nvSpPr>
          <p:cNvPr id="164" name="Ankit Singla…"/>
          <p:cNvSpPr txBox="1"/>
          <p:nvPr/>
        </p:nvSpPr>
        <p:spPr>
          <a:xfrm>
            <a:off x="5051403" y="11504173"/>
            <a:ext cx="3064937" cy="1621336"/>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sym typeface="Gill Sans"/>
              </a:rPr>
              <a:t>Ankit Singla</a:t>
            </a:r>
          </a:p>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sym typeface="Gill Sans"/>
              </a:rPr>
              <a:t>ETH Zürich</a:t>
            </a:r>
          </a:p>
        </p:txBody>
      </p:sp>
      <p:sp>
        <p:nvSpPr>
          <p:cNvPr id="165" name="P. Brighten Godfrey…"/>
          <p:cNvSpPr txBox="1"/>
          <p:nvPr/>
        </p:nvSpPr>
        <p:spPr>
          <a:xfrm>
            <a:off x="8506550" y="11504173"/>
            <a:ext cx="5060676" cy="1621336"/>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sym typeface="Gill Sans"/>
              </a:rPr>
              <a:t>P. Brighten Godfrey</a:t>
            </a:r>
          </a:p>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sym typeface="Gill Sans"/>
              </a:rPr>
              <a:t>UIUC</a:t>
            </a:r>
          </a:p>
        </p:txBody>
      </p:sp>
      <p:sp>
        <p:nvSpPr>
          <p:cNvPr id="3" name="文本框 2">
            <a:extLst>
              <a:ext uri="{FF2B5EF4-FFF2-40B4-BE49-F238E27FC236}">
                <a16:creationId xmlns:a16="http://schemas.microsoft.com/office/drawing/2014/main" id="{1C65BB0D-9C30-4DE0-A13C-F8B1509A5E8E}"/>
              </a:ext>
            </a:extLst>
          </p:cNvPr>
          <p:cNvSpPr txBox="1"/>
          <p:nvPr/>
        </p:nvSpPr>
        <p:spPr>
          <a:xfrm>
            <a:off x="373" y="10174950"/>
            <a:ext cx="12657779" cy="103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799" b="0" i="0" u="none" strike="noStrike" kern="0" cap="none" spc="0" normalizeH="0" baseline="0" noProof="0">
                <a:ln>
                  <a:noFill/>
                </a:ln>
                <a:solidFill>
                  <a:srgbClr val="000000"/>
                </a:solidFill>
                <a:effectLst/>
                <a:uLnTx/>
                <a:uFillTx/>
                <a:latin typeface="Gill Sans"/>
                <a:sym typeface="Helvetica Light"/>
              </a:rPr>
              <a:t>Most </a:t>
            </a:r>
            <a:r>
              <a:rPr kumimoji="0" lang="en-US" altLang="zh-CN" sz="5799" b="0" i="0" u="none" strike="noStrike" kern="0" cap="none" spc="0" normalizeH="0" baseline="0" noProof="0" dirty="0">
                <a:ln>
                  <a:noFill/>
                </a:ln>
                <a:solidFill>
                  <a:srgbClr val="000000"/>
                </a:solidFill>
                <a:effectLst/>
                <a:uLnTx/>
                <a:uFillTx/>
                <a:latin typeface="Gill Sans"/>
                <a:sym typeface="Helvetica Light"/>
              </a:rPr>
              <a:t>materials from UIUC MOOC</a:t>
            </a:r>
            <a:endParaRPr kumimoji="0" lang="zh-CN" altLang="en-US" sz="5799" b="0" i="0" u="none" strike="noStrike" kern="0" cap="none" spc="0" normalizeH="0" baseline="0" noProof="0" dirty="0">
              <a:ln>
                <a:noFill/>
              </a:ln>
              <a:solidFill>
                <a:srgbClr val="000000"/>
              </a:solidFill>
              <a:effectLst/>
              <a:uLnTx/>
              <a:uFillTx/>
              <a:latin typeface="Gill Sans"/>
              <a:sym typeface="Helvetica Light"/>
            </a:endParaRPr>
          </a:p>
        </p:txBody>
      </p:sp>
      <p:sp>
        <p:nvSpPr>
          <p:cNvPr id="7" name="文本框 6">
            <a:extLst>
              <a:ext uri="{FF2B5EF4-FFF2-40B4-BE49-F238E27FC236}">
                <a16:creationId xmlns:a16="http://schemas.microsoft.com/office/drawing/2014/main" id="{DF6D9A39-7CBF-4451-BB67-11BF7A36D06B}"/>
              </a:ext>
            </a:extLst>
          </p:cNvPr>
          <p:cNvSpPr txBox="1"/>
          <p:nvPr/>
        </p:nvSpPr>
        <p:spPr>
          <a:xfrm>
            <a:off x="631730" y="11796497"/>
            <a:ext cx="4240177" cy="103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799" b="0" i="0" u="none" strike="noStrike" kern="0" cap="none" spc="0" normalizeH="0" baseline="0" noProof="0" dirty="0">
                <a:ln>
                  <a:noFill/>
                </a:ln>
                <a:solidFill>
                  <a:srgbClr val="000000"/>
                </a:solidFill>
                <a:effectLst/>
                <a:uLnTx/>
                <a:uFillTx/>
                <a:latin typeface="Gill Sans"/>
                <a:sym typeface="Helvetica Light"/>
              </a:rPr>
              <a:t>Credits to</a:t>
            </a:r>
            <a:endParaRPr kumimoji="0" lang="zh-CN" altLang="en-US" sz="5799" b="0" i="0" u="none" strike="noStrike" kern="0" cap="none" spc="0" normalizeH="0" baseline="0" noProof="0" dirty="0">
              <a:ln>
                <a:noFill/>
              </a:ln>
              <a:solidFill>
                <a:srgbClr val="000000"/>
              </a:solidFill>
              <a:effectLst/>
              <a:uLnTx/>
              <a:uFillTx/>
              <a:latin typeface="Gill Sans"/>
              <a:sym typeface="Helvetica Light"/>
            </a:endParaRPr>
          </a:p>
        </p:txBody>
      </p:sp>
      <p:sp>
        <p:nvSpPr>
          <p:cNvPr id="9" name="矩形 8">
            <a:extLst>
              <a:ext uri="{FF2B5EF4-FFF2-40B4-BE49-F238E27FC236}">
                <a16:creationId xmlns:a16="http://schemas.microsoft.com/office/drawing/2014/main" id="{2863C40B-67D9-4111-8A5B-C017740B7792}"/>
              </a:ext>
            </a:extLst>
          </p:cNvPr>
          <p:cNvSpPr/>
          <p:nvPr/>
        </p:nvSpPr>
        <p:spPr>
          <a:xfrm>
            <a:off x="964722" y="590386"/>
            <a:ext cx="6681636" cy="861774"/>
          </a:xfrm>
          <a:prstGeom prst="rect">
            <a:avLst/>
          </a:prstGeom>
        </p:spPr>
        <p:txBody>
          <a:bodyPr wrap="none">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000" b="1" i="0" u="none" strike="noStrike" kern="0" cap="none" spc="0" normalizeH="0" baseline="0" noProof="0" dirty="0">
                <a:ln>
                  <a:noFill/>
                </a:ln>
                <a:solidFill>
                  <a:srgbClr val="000000"/>
                </a:solidFill>
                <a:effectLst/>
                <a:uLnTx/>
                <a:uFillTx/>
                <a:latin typeface="Abadi" panose="020B0604020104020204" pitchFamily="34" charset="0"/>
                <a:sym typeface="Helvetica Light"/>
              </a:rPr>
              <a:t>Part I: Cloud networking</a:t>
            </a:r>
            <a:endParaRPr kumimoji="0" lang="zh-CN" altLang="en-US" sz="5000" b="1" i="0" u="none" strike="noStrike" kern="0" cap="none" spc="0" normalizeH="0" baseline="0" noProof="0" dirty="0">
              <a:ln>
                <a:noFill/>
              </a:ln>
              <a:solidFill>
                <a:srgbClr val="000000"/>
              </a:solidFill>
              <a:effectLst/>
              <a:uLnTx/>
              <a:uFillTx/>
              <a:latin typeface="Abadi" panose="020B0604020104020204" pitchFamily="34" charset="0"/>
              <a:sym typeface="Helvetica Light"/>
            </a:endParaRPr>
          </a:p>
        </p:txBody>
      </p:sp>
    </p:spTree>
    <p:extLst>
      <p:ext uri="{BB962C8B-B14F-4D97-AF65-F5344CB8AC3E}">
        <p14:creationId xmlns:p14="http://schemas.microsoft.com/office/powerpoint/2010/main" val="37711310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7" name="图像"/>
          <p:cNvGrpSpPr/>
          <p:nvPr/>
        </p:nvGrpSpPr>
        <p:grpSpPr>
          <a:xfrm rot="21300000">
            <a:off x="5332249" y="2125574"/>
            <a:ext cx="13719500" cy="10909845"/>
            <a:chOff x="0" y="0"/>
            <a:chExt cx="15947277" cy="12165448"/>
          </a:xfrm>
        </p:grpSpPr>
        <p:pic>
          <p:nvPicPr>
            <p:cNvPr id="976" name="图像" descr="图像"/>
            <p:cNvPicPr>
              <a:picLocks noChangeAspect="1"/>
            </p:cNvPicPr>
            <p:nvPr/>
          </p:nvPicPr>
          <p:blipFill>
            <a:blip r:embed="rId3">
              <a:extLst/>
            </a:blip>
            <a:stretch>
              <a:fillRect/>
            </a:stretch>
          </p:blipFill>
          <p:spPr>
            <a:xfrm>
              <a:off x="177800" y="114300"/>
              <a:ext cx="15591678" cy="11708249"/>
            </a:xfrm>
            <a:prstGeom prst="rect">
              <a:avLst/>
            </a:prstGeom>
            <a:ln>
              <a:noFill/>
            </a:ln>
            <a:effectLst/>
          </p:spPr>
        </p:pic>
        <p:pic>
          <p:nvPicPr>
            <p:cNvPr id="975" name="图像" descr="图像"/>
            <p:cNvPicPr>
              <a:picLocks/>
            </p:cNvPicPr>
            <p:nvPr/>
          </p:nvPicPr>
          <p:blipFill>
            <a:blip r:embed="rId4">
              <a:extLst/>
            </a:blip>
            <a:stretch>
              <a:fillRect/>
            </a:stretch>
          </p:blipFill>
          <p:spPr>
            <a:xfrm>
              <a:off x="0" y="0"/>
              <a:ext cx="15947278" cy="12165449"/>
            </a:xfrm>
            <a:prstGeom prst="rect">
              <a:avLst/>
            </a:prstGeom>
            <a:effectLst/>
          </p:spPr>
        </p:pic>
      </p:grpSp>
      <p:pic>
        <p:nvPicPr>
          <p:cNvPr id="978" name="Screen Shot 2015-08-17 at 3.49.43 PM.png" descr="Screen Shot 2015-08-17 at 3.49.43 PM.png"/>
          <p:cNvPicPr>
            <a:picLocks/>
          </p:cNvPicPr>
          <p:nvPr/>
        </p:nvPicPr>
        <p:blipFill>
          <a:blip r:embed="rId5">
            <a:extLst/>
          </a:blip>
          <a:stretch>
            <a:fillRect/>
          </a:stretch>
        </p:blipFill>
        <p:spPr>
          <a:xfrm rot="21300000">
            <a:off x="10416818" y="7359801"/>
            <a:ext cx="11466021" cy="5485434"/>
          </a:xfrm>
          <a:prstGeom prst="rect">
            <a:avLst/>
          </a:prstGeom>
          <a:effectLst>
            <a:outerShdw blurRad="190500" dist="114300" dir="5400000" rotWithShape="0">
              <a:srgbClr val="000000"/>
            </a:outerShdw>
          </a:effectLst>
        </p:spPr>
      </p:pic>
      <p:grpSp>
        <p:nvGrpSpPr>
          <p:cNvPr id="981" name="成组"/>
          <p:cNvGrpSpPr/>
          <p:nvPr/>
        </p:nvGrpSpPr>
        <p:grpSpPr>
          <a:xfrm rot="21300000">
            <a:off x="2488083" y="1772515"/>
            <a:ext cx="12989726" cy="5251909"/>
            <a:chOff x="-30812" y="0"/>
            <a:chExt cx="12989724" cy="5251907"/>
          </a:xfrm>
        </p:grpSpPr>
        <p:pic>
          <p:nvPicPr>
            <p:cNvPr id="979" name="Screen Shot 2015-08-17 at 3.51.17 PM.png" descr="Screen Shot 2015-08-17 at 3.51.17 PM.png"/>
            <p:cNvPicPr>
              <a:picLocks noChangeAspect="1"/>
            </p:cNvPicPr>
            <p:nvPr/>
          </p:nvPicPr>
          <p:blipFill>
            <a:blip r:embed="rId6">
              <a:extLst/>
            </a:blip>
            <a:stretch>
              <a:fillRect/>
            </a:stretch>
          </p:blipFill>
          <p:spPr>
            <a:xfrm>
              <a:off x="0" y="0"/>
              <a:ext cx="4966125" cy="1845648"/>
            </a:xfrm>
            <a:prstGeom prst="rect">
              <a:avLst/>
            </a:prstGeom>
            <a:ln w="12700" cap="flat">
              <a:noFill/>
              <a:miter lim="400000"/>
            </a:ln>
            <a:effectLst/>
          </p:spPr>
        </p:pic>
        <p:pic>
          <p:nvPicPr>
            <p:cNvPr id="980" name="Screen Shot 2015-08-17 at 3.51.08 PM.png" descr="Screen Shot 2015-08-17 at 3.51.08 PM.png"/>
            <p:cNvPicPr>
              <a:picLocks/>
            </p:cNvPicPr>
            <p:nvPr/>
          </p:nvPicPr>
          <p:blipFill>
            <a:blip r:embed="rId7">
              <a:extLst/>
            </a:blip>
            <a:stretch>
              <a:fillRect/>
            </a:stretch>
          </p:blipFill>
          <p:spPr>
            <a:xfrm>
              <a:off x="-30813" y="1978667"/>
              <a:ext cx="12989726" cy="3273241"/>
            </a:xfrm>
            <a:prstGeom prst="rect">
              <a:avLst/>
            </a:prstGeom>
            <a:effectLst>
              <a:outerShdw blurRad="190500" dist="114300" dir="5400000" rotWithShape="0">
                <a:srgbClr val="000000"/>
              </a:outerShdw>
            </a:effectLst>
          </p:spPr>
        </p:pic>
      </p:grpSp>
      <p:sp>
        <p:nvSpPr>
          <p:cNvPr id="4" name="标题 3">
            <a:extLst>
              <a:ext uri="{FF2B5EF4-FFF2-40B4-BE49-F238E27FC236}">
                <a16:creationId xmlns:a16="http://schemas.microsoft.com/office/drawing/2014/main" id="{888F5DE1-BBCB-4D7B-A156-45ABC1D636B3}"/>
              </a:ext>
            </a:extLst>
          </p:cNvPr>
          <p:cNvSpPr>
            <a:spLocks noGrp="1"/>
          </p:cNvSpPr>
          <p:nvPr>
            <p:ph type="title"/>
          </p:nvPr>
        </p:nvSpPr>
        <p:spPr/>
        <p:txBody>
          <a:bodyPr/>
          <a:lstStyle/>
          <a:p>
            <a:r>
              <a:rPr lang="en-US" altLang="zh-CN" dirty="0"/>
              <a:t>What’s more about inter-DC WAN?</a:t>
            </a:r>
            <a:endParaRPr lang="zh-CN" altLang="en-US"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97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8" grpId="1" animBg="1" advAuto="0"/>
      <p:bldP spid="981"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57A956-8946-4C2B-A79D-A448F4027D4F}"/>
              </a:ext>
            </a:extLst>
          </p:cNvPr>
          <p:cNvSpPr>
            <a:spLocks noGrp="1"/>
          </p:cNvSpPr>
          <p:nvPr>
            <p:ph type="title"/>
          </p:nvPr>
        </p:nvSpPr>
        <p:spPr/>
        <p:txBody>
          <a:bodyPr>
            <a:normAutofit/>
          </a:bodyPr>
          <a:lstStyle/>
          <a:p>
            <a:r>
              <a:rPr lang="en-US" altLang="zh-CN" sz="19299" b="1" dirty="0"/>
              <a:t>Thanks!</a:t>
            </a:r>
            <a:endParaRPr lang="zh-CN" altLang="en-US" sz="19299" b="1" dirty="0"/>
          </a:p>
        </p:txBody>
      </p:sp>
      <p:sp>
        <p:nvSpPr>
          <p:cNvPr id="4" name="文本占位符 3">
            <a:extLst>
              <a:ext uri="{FF2B5EF4-FFF2-40B4-BE49-F238E27FC236}">
                <a16:creationId xmlns:a16="http://schemas.microsoft.com/office/drawing/2014/main" id="{4AB2FE44-B99D-4297-B146-5457F93777AB}"/>
              </a:ext>
            </a:extLst>
          </p:cNvPr>
          <p:cNvSpPr>
            <a:spLocks noGrp="1"/>
          </p:cNvSpPr>
          <p:nvPr>
            <p:ph type="body" sz="quarter" idx="1"/>
          </p:nvPr>
        </p:nvSpPr>
        <p:spPr>
          <a:xfrm>
            <a:off x="4834163" y="7072307"/>
            <a:ext cx="14715677" cy="4983177"/>
          </a:xfrm>
        </p:spPr>
        <p:txBody>
          <a:bodyPr>
            <a:normAutofit/>
          </a:bodyPr>
          <a:lstStyle/>
          <a:p>
            <a:r>
              <a:rPr lang="zh-CN" altLang="en-US" sz="7800" dirty="0"/>
              <a:t>陈果 副教授</a:t>
            </a:r>
            <a:endParaRPr lang="en-US" altLang="zh-CN" sz="7800" dirty="0"/>
          </a:p>
          <a:p>
            <a:endParaRPr lang="en-US" altLang="zh-CN" sz="7800"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a:p>
            <a:endParaRPr lang="zh-CN" altLang="en-US" dirty="0"/>
          </a:p>
        </p:txBody>
      </p:sp>
      <p:sp>
        <p:nvSpPr>
          <p:cNvPr id="5" name="矩形 4">
            <a:extLst>
              <a:ext uri="{FF2B5EF4-FFF2-40B4-BE49-F238E27FC236}">
                <a16:creationId xmlns:a16="http://schemas.microsoft.com/office/drawing/2014/main" id="{B4EF5ABD-2385-4557-9EBF-C2839E972028}"/>
              </a:ext>
            </a:extLst>
          </p:cNvPr>
          <p:cNvSpPr/>
          <p:nvPr/>
        </p:nvSpPr>
        <p:spPr>
          <a:xfrm>
            <a:off x="4833937" y="12180494"/>
            <a:ext cx="16046312" cy="1200329"/>
          </a:xfrm>
          <a:prstGeom prst="rect">
            <a:avLst/>
          </a:prstGeom>
        </p:spPr>
        <p:txBody>
          <a:bodyPr wrap="square">
            <a:spAutoFit/>
          </a:bodyPr>
          <a:lstStyle/>
          <a:p>
            <a:pPr algn="l" defTabSz="914400" hangingPunct="1"/>
            <a:r>
              <a:rPr lang="zh-CN" altLang="en-US" sz="3600" kern="1200" dirty="0">
                <a:latin typeface="Helvetica Light"/>
                <a:hlinkClick r:id="rId2"/>
              </a:rPr>
              <a:t>https://1989chenguo.github.io/Courses/CloudComputing2018Spring.html</a:t>
            </a:r>
            <a:endParaRPr lang="en-US" altLang="zh-CN" sz="3600" kern="1200" dirty="0">
              <a:latin typeface="Helvetica Light"/>
            </a:endParaRPr>
          </a:p>
          <a:p>
            <a:pPr algn="l" defTabSz="914400" hangingPunct="1"/>
            <a:endParaRPr lang="zh-CN" altLang="en-US" sz="3600" kern="1200" dirty="0">
              <a:latin typeface="Helvetica Light"/>
            </a:endParaRPr>
          </a:p>
        </p:txBody>
      </p:sp>
    </p:spTree>
    <p:extLst>
      <p:ext uri="{BB962C8B-B14F-4D97-AF65-F5344CB8AC3E}">
        <p14:creationId xmlns:p14="http://schemas.microsoft.com/office/powerpoint/2010/main" val="373623930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78B5850-4A3A-4BA0-9459-6B1A33F29FAF}"/>
              </a:ext>
            </a:extLst>
          </p:cNvPr>
          <p:cNvSpPr>
            <a:spLocks noGrp="1"/>
          </p:cNvSpPr>
          <p:nvPr>
            <p:ph type="title"/>
          </p:nvPr>
        </p:nvSpPr>
        <p:spPr/>
        <p:txBody>
          <a:bodyPr/>
          <a:lstStyle/>
          <a:p>
            <a:r>
              <a:rPr lang="en-US" altLang="zh-CN" dirty="0"/>
              <a:t>Network layer concepts</a:t>
            </a:r>
            <a:endParaRPr lang="zh-CN" altLang="en-US" dirty="0"/>
          </a:p>
        </p:txBody>
      </p:sp>
      <p:pic>
        <p:nvPicPr>
          <p:cNvPr id="8" name="图片 7">
            <a:extLst>
              <a:ext uri="{FF2B5EF4-FFF2-40B4-BE49-F238E27FC236}">
                <a16:creationId xmlns:a16="http://schemas.microsoft.com/office/drawing/2014/main" id="{5117BB59-6D2A-4B80-BB07-7A62DBDA7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376" y="5754713"/>
            <a:ext cx="9814252" cy="5815854"/>
          </a:xfrm>
          <a:prstGeom prst="rect">
            <a:avLst/>
          </a:prstGeom>
        </p:spPr>
      </p:pic>
      <p:pic>
        <p:nvPicPr>
          <p:cNvPr id="6" name="图片 5">
            <a:extLst>
              <a:ext uri="{FF2B5EF4-FFF2-40B4-BE49-F238E27FC236}">
                <a16:creationId xmlns:a16="http://schemas.microsoft.com/office/drawing/2014/main" id="{CE9400E3-964D-41C0-A1DF-80FC97F77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792" y="3455267"/>
            <a:ext cx="11450320" cy="4329954"/>
          </a:xfrm>
          <a:prstGeom prst="rect">
            <a:avLst/>
          </a:prstGeom>
        </p:spPr>
      </p:pic>
      <p:sp>
        <p:nvSpPr>
          <p:cNvPr id="9" name="矩形: 圆角 8">
            <a:extLst>
              <a:ext uri="{FF2B5EF4-FFF2-40B4-BE49-F238E27FC236}">
                <a16:creationId xmlns:a16="http://schemas.microsoft.com/office/drawing/2014/main" id="{11EC735C-6141-4B31-A3C1-8EE202605232}"/>
              </a:ext>
            </a:extLst>
          </p:cNvPr>
          <p:cNvSpPr/>
          <p:nvPr/>
        </p:nvSpPr>
        <p:spPr>
          <a:xfrm>
            <a:off x="3178734" y="5754713"/>
            <a:ext cx="11954436" cy="934845"/>
          </a:xfrm>
          <a:prstGeom prst="roundRect">
            <a:avLst/>
          </a:prstGeom>
          <a:noFill/>
          <a:ln w="76200" cap="flat">
            <a:solidFill>
              <a:srgbClr val="FF0000"/>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anchor="ctr">
            <a:noAutofit/>
          </a:bodyPr>
          <a:lstStyle/>
          <a:p>
            <a:pPr defTabSz="438150"/>
            <a:endParaRPr lang="zh-CN" altLang="en-US" sz="2400">
              <a:solidFill>
                <a:srgbClr val="FFFFFF"/>
              </a:solidFill>
            </a:endParaRPr>
          </a:p>
        </p:txBody>
      </p:sp>
    </p:spTree>
    <p:extLst>
      <p:ext uri="{BB962C8B-B14F-4D97-AF65-F5344CB8AC3E}">
        <p14:creationId xmlns:p14="http://schemas.microsoft.com/office/powerpoint/2010/main" val="3935822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How large online services work"/>
          <p:cNvSpPr txBox="1">
            <a:spLocks noGrp="1"/>
          </p:cNvSpPr>
          <p:nvPr>
            <p:ph type="title"/>
          </p:nvPr>
        </p:nvSpPr>
        <p:spPr>
          <a:prstGeom prst="rect">
            <a:avLst/>
          </a:prstGeom>
        </p:spPr>
        <p:txBody>
          <a:bodyPr/>
          <a:lstStyle/>
          <a:p>
            <a:r>
              <a:t>How large online services work</a:t>
            </a:r>
          </a:p>
        </p:txBody>
      </p:sp>
      <p:pic>
        <p:nvPicPr>
          <p:cNvPr id="171" name="图像" descr="图像"/>
          <p:cNvPicPr>
            <a:picLocks noChangeAspect="1"/>
          </p:cNvPicPr>
          <p:nvPr/>
        </p:nvPicPr>
        <p:blipFill>
          <a:blip r:embed="rId3">
            <a:alphaModFix amt="45268"/>
            <a:extLst/>
          </a:blip>
          <a:srcRect r="27617"/>
          <a:stretch>
            <a:fillRect/>
          </a:stretch>
        </p:blipFill>
        <p:spPr>
          <a:xfrm>
            <a:off x="2682478" y="3486058"/>
            <a:ext cx="8969488" cy="9293854"/>
          </a:xfrm>
          <a:prstGeom prst="rect">
            <a:avLst/>
          </a:prstGeom>
          <a:ln w="12700">
            <a:miter lim="400000"/>
          </a:ln>
        </p:spPr>
      </p:pic>
      <p:sp>
        <p:nvSpPr>
          <p:cNvPr id="172" name="线条"/>
          <p:cNvSpPr/>
          <p:nvPr/>
        </p:nvSpPr>
        <p:spPr>
          <a:xfrm>
            <a:off x="10742465" y="5206868"/>
            <a:ext cx="5738060" cy="1610302"/>
          </a:xfrm>
          <a:custGeom>
            <a:avLst/>
            <a:gdLst/>
            <a:ahLst/>
            <a:cxnLst>
              <a:cxn ang="0">
                <a:pos x="wd2" y="hd2"/>
              </a:cxn>
              <a:cxn ang="5400000">
                <a:pos x="wd2" y="hd2"/>
              </a:cxn>
              <a:cxn ang="10800000">
                <a:pos x="wd2" y="hd2"/>
              </a:cxn>
              <a:cxn ang="16200000">
                <a:pos x="wd2" y="hd2"/>
              </a:cxn>
            </a:cxnLst>
            <a:rect l="0" t="0" r="r" b="b"/>
            <a:pathLst>
              <a:path w="21600" h="18991" extrusionOk="0">
                <a:moveTo>
                  <a:pt x="21600" y="18991"/>
                </a:moveTo>
                <a:cubicBezTo>
                  <a:pt x="19745" y="11180"/>
                  <a:pt x="17023" y="5257"/>
                  <a:pt x="13923" y="2239"/>
                </a:cubicBezTo>
                <a:cubicBezTo>
                  <a:pt x="8942" y="-2609"/>
                  <a:pt x="3658" y="656"/>
                  <a:pt x="0" y="9714"/>
                </a:cubicBezTo>
              </a:path>
            </a:pathLst>
          </a:custGeom>
          <a:ln w="114300">
            <a:solidFill>
              <a:schemeClr val="accent5">
                <a:alpha val="59954"/>
              </a:schemeClr>
            </a:solidFill>
            <a:miter lim="400000"/>
            <a:tailEnd type="stealth"/>
          </a:ln>
        </p:spPr>
        <p:txBody>
          <a:bodyPr lIns="71437" tIns="71437" rIns="71437" bIns="71437" anchor="ctr"/>
          <a:lstStyle/>
          <a:p>
            <a:pPr>
              <a:defRPr sz="3200"/>
            </a:pPr>
            <a:endParaRPr/>
          </a:p>
        </p:txBody>
      </p:sp>
      <p:pic>
        <p:nvPicPr>
          <p:cNvPr id="173" name="成组" descr="成组"/>
          <p:cNvPicPr>
            <a:picLocks noChangeAspect="1"/>
          </p:cNvPicPr>
          <p:nvPr/>
        </p:nvPicPr>
        <p:blipFill>
          <a:blip r:embed="rId4">
            <a:extLst/>
          </a:blip>
          <a:stretch>
            <a:fillRect/>
          </a:stretch>
        </p:blipFill>
        <p:spPr>
          <a:xfrm>
            <a:off x="16228366" y="6080635"/>
            <a:ext cx="5473156" cy="4104867"/>
          </a:xfrm>
          <a:prstGeom prst="rect">
            <a:avLst/>
          </a:prstGeom>
          <a:ln w="12700">
            <a:miter lim="400000"/>
          </a:ln>
        </p:spPr>
      </p:pic>
      <p:pic>
        <p:nvPicPr>
          <p:cNvPr id="174" name="图像" descr="图像"/>
          <p:cNvPicPr>
            <a:picLocks noChangeAspect="1"/>
          </p:cNvPicPr>
          <p:nvPr/>
        </p:nvPicPr>
        <p:blipFill>
          <a:blip r:embed="rId3">
            <a:alphaModFix amt="45268"/>
            <a:extLst/>
          </a:blip>
          <a:srcRect r="27617"/>
          <a:stretch>
            <a:fillRect/>
          </a:stretch>
        </p:blipFill>
        <p:spPr>
          <a:xfrm>
            <a:off x="2682478" y="3486058"/>
            <a:ext cx="8969488" cy="929385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899">
        <p:fade thruBlk="1"/>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How large online services work"/>
          <p:cNvSpPr txBox="1">
            <a:spLocks noGrp="1"/>
          </p:cNvSpPr>
          <p:nvPr>
            <p:ph type="title"/>
          </p:nvPr>
        </p:nvSpPr>
        <p:spPr>
          <a:prstGeom prst="rect">
            <a:avLst/>
          </a:prstGeom>
        </p:spPr>
        <p:txBody>
          <a:bodyPr/>
          <a:lstStyle/>
          <a:p>
            <a:r>
              <a:t>How large online services work</a:t>
            </a:r>
          </a:p>
        </p:txBody>
      </p:sp>
      <p:pic>
        <p:nvPicPr>
          <p:cNvPr id="179" name="图像" descr="图像"/>
          <p:cNvPicPr>
            <a:picLocks noChangeAspect="1"/>
          </p:cNvPicPr>
          <p:nvPr/>
        </p:nvPicPr>
        <p:blipFill>
          <a:blip r:embed="rId3">
            <a:alphaModFix amt="45268"/>
            <a:extLst/>
          </a:blip>
          <a:srcRect r="27617"/>
          <a:stretch>
            <a:fillRect/>
          </a:stretch>
        </p:blipFill>
        <p:spPr>
          <a:xfrm>
            <a:off x="-4901551" y="2549726"/>
            <a:ext cx="8969489" cy="9293853"/>
          </a:xfrm>
          <a:prstGeom prst="rect">
            <a:avLst/>
          </a:prstGeom>
          <a:ln w="12700">
            <a:miter lim="400000"/>
          </a:ln>
        </p:spPr>
      </p:pic>
      <p:sp>
        <p:nvSpPr>
          <p:cNvPr id="180" name="形状"/>
          <p:cNvSpPr/>
          <p:nvPr/>
        </p:nvSpPr>
        <p:spPr>
          <a:xfrm>
            <a:off x="4897468" y="3055533"/>
            <a:ext cx="14373406" cy="6996433"/>
          </a:xfrm>
          <a:custGeom>
            <a:avLst/>
            <a:gdLst/>
            <a:ahLst/>
            <a:cxnLst>
              <a:cxn ang="0">
                <a:pos x="wd2" y="hd2"/>
              </a:cxn>
              <a:cxn ang="5400000">
                <a:pos x="wd2" y="hd2"/>
              </a:cxn>
              <a:cxn ang="10800000">
                <a:pos x="wd2" y="hd2"/>
              </a:cxn>
              <a:cxn ang="16200000">
                <a:pos x="wd2" y="hd2"/>
              </a:cxn>
            </a:cxnLst>
            <a:rect l="0" t="0" r="r" b="b"/>
            <a:pathLst>
              <a:path w="21446" h="20649" extrusionOk="0">
                <a:moveTo>
                  <a:pt x="18294" y="2026"/>
                </a:moveTo>
                <a:cubicBezTo>
                  <a:pt x="17433" y="762"/>
                  <a:pt x="16425" y="-105"/>
                  <a:pt x="15366" y="10"/>
                </a:cubicBezTo>
                <a:cubicBezTo>
                  <a:pt x="13740" y="186"/>
                  <a:pt x="12384" y="2656"/>
                  <a:pt x="10760" y="2883"/>
                </a:cubicBezTo>
                <a:cubicBezTo>
                  <a:pt x="8952" y="3137"/>
                  <a:pt x="7365" y="592"/>
                  <a:pt x="5569" y="346"/>
                </a:cubicBezTo>
                <a:cubicBezTo>
                  <a:pt x="4246" y="165"/>
                  <a:pt x="2969" y="1226"/>
                  <a:pt x="1982" y="3035"/>
                </a:cubicBezTo>
                <a:cubicBezTo>
                  <a:pt x="1157" y="4546"/>
                  <a:pt x="567" y="6517"/>
                  <a:pt x="300" y="8711"/>
                </a:cubicBezTo>
                <a:cubicBezTo>
                  <a:pt x="139" y="10029"/>
                  <a:pt x="102" y="11391"/>
                  <a:pt x="48" y="12744"/>
                </a:cubicBezTo>
                <a:cubicBezTo>
                  <a:pt x="-67" y="15652"/>
                  <a:pt x="-72" y="18907"/>
                  <a:pt x="1147" y="20213"/>
                </a:cubicBezTo>
                <a:cubicBezTo>
                  <a:pt x="2155" y="21293"/>
                  <a:pt x="3294" y="20092"/>
                  <a:pt x="4400" y="19541"/>
                </a:cubicBezTo>
                <a:cubicBezTo>
                  <a:pt x="5372" y="19056"/>
                  <a:pt x="6380" y="19125"/>
                  <a:pt x="7372" y="19391"/>
                </a:cubicBezTo>
                <a:cubicBezTo>
                  <a:pt x="9562" y="19981"/>
                  <a:pt x="11797" y="21495"/>
                  <a:pt x="13885" y="19989"/>
                </a:cubicBezTo>
                <a:cubicBezTo>
                  <a:pt x="15151" y="19075"/>
                  <a:pt x="16235" y="17081"/>
                  <a:pt x="17586" y="16852"/>
                </a:cubicBezTo>
                <a:cubicBezTo>
                  <a:pt x="18830" y="16642"/>
                  <a:pt x="20288" y="17819"/>
                  <a:pt x="21095" y="15806"/>
                </a:cubicBezTo>
                <a:cubicBezTo>
                  <a:pt x="21528" y="14728"/>
                  <a:pt x="21490" y="13226"/>
                  <a:pt x="21351" y="11848"/>
                </a:cubicBezTo>
                <a:cubicBezTo>
                  <a:pt x="20955" y="7918"/>
                  <a:pt x="19892" y="4372"/>
                  <a:pt x="18294" y="2026"/>
                </a:cubicBezTo>
                <a:close/>
              </a:path>
            </a:pathLst>
          </a:custGeom>
          <a:solidFill>
            <a:schemeClr val="accent1">
              <a:satOff val="-3355"/>
              <a:lumOff val="26614"/>
              <a:alpha val="30914"/>
            </a:schemeClr>
          </a:solidFill>
          <a:ln w="50800">
            <a:solidFill>
              <a:schemeClr val="accent1">
                <a:satOff val="-3355"/>
                <a:lumOff val="26614"/>
                <a:alpha val="30914"/>
              </a:schemeClr>
            </a:solidFill>
            <a:miter lim="400000"/>
          </a:ln>
        </p:spPr>
        <p:txBody>
          <a:bodyPr lIns="71437" tIns="71437" rIns="71437" bIns="71437" anchor="ctr"/>
          <a:lstStyle/>
          <a:p>
            <a:pPr>
              <a:defRPr sz="7200">
                <a:latin typeface="Gill Sans SemiBold"/>
                <a:ea typeface="Gill Sans SemiBold"/>
                <a:cs typeface="Gill Sans SemiBold"/>
                <a:sym typeface="Gill Sans SemiBold"/>
              </a:defRPr>
            </a:pPr>
            <a:endParaRPr/>
          </a:p>
        </p:txBody>
      </p:sp>
      <p:sp>
        <p:nvSpPr>
          <p:cNvPr id="181" name="线条"/>
          <p:cNvSpPr/>
          <p:nvPr/>
        </p:nvSpPr>
        <p:spPr>
          <a:xfrm flipH="1" flipV="1">
            <a:off x="3308064" y="4797708"/>
            <a:ext cx="2079433" cy="383642"/>
          </a:xfrm>
          <a:prstGeom prst="line">
            <a:avLst/>
          </a:prstGeom>
          <a:ln w="152400">
            <a:solidFill>
              <a:srgbClr val="000000">
                <a:alpha val="62382"/>
              </a:srgbClr>
            </a:solidFill>
            <a:miter lim="400000"/>
          </a:ln>
        </p:spPr>
        <p:txBody>
          <a:bodyPr lIns="71437" tIns="71437" rIns="71437" bIns="71437" anchor="ctr"/>
          <a:lstStyle/>
          <a:p>
            <a:pPr>
              <a:defRPr sz="3200"/>
            </a:pPr>
            <a:endParaRPr/>
          </a:p>
        </p:txBody>
      </p:sp>
      <p:sp>
        <p:nvSpPr>
          <p:cNvPr id="182" name="线条"/>
          <p:cNvSpPr/>
          <p:nvPr/>
        </p:nvSpPr>
        <p:spPr>
          <a:xfrm flipH="1" flipV="1">
            <a:off x="19302097" y="7556560"/>
            <a:ext cx="1092489" cy="130579"/>
          </a:xfrm>
          <a:prstGeom prst="line">
            <a:avLst/>
          </a:prstGeom>
          <a:ln w="152400">
            <a:solidFill>
              <a:srgbClr val="000000">
                <a:alpha val="62382"/>
              </a:srgbClr>
            </a:solidFill>
            <a:miter lim="400000"/>
          </a:ln>
        </p:spPr>
        <p:txBody>
          <a:bodyPr lIns="71437" tIns="71437" rIns="71437" bIns="71437" anchor="ctr"/>
          <a:lstStyle/>
          <a:p>
            <a:pPr>
              <a:defRPr sz="3200"/>
            </a:pPr>
            <a:endParaRPr/>
          </a:p>
        </p:txBody>
      </p:sp>
      <p:sp>
        <p:nvSpPr>
          <p:cNvPr id="183" name="The Internet"/>
          <p:cNvSpPr txBox="1"/>
          <p:nvPr/>
        </p:nvSpPr>
        <p:spPr>
          <a:xfrm>
            <a:off x="9319314" y="5936216"/>
            <a:ext cx="5239247" cy="1235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7200">
                <a:latin typeface="Gill Sans SemiBold"/>
                <a:ea typeface="Gill Sans SemiBold"/>
                <a:cs typeface="Gill Sans SemiBold"/>
                <a:sym typeface="Gill Sans SemiBold"/>
              </a:defRPr>
            </a:lvl1pPr>
          </a:lstStyle>
          <a:p>
            <a:r>
              <a:t>The Internet</a:t>
            </a:r>
          </a:p>
        </p:txBody>
      </p:sp>
      <p:pic>
        <p:nvPicPr>
          <p:cNvPr id="184" name="成组" descr="成组"/>
          <p:cNvPicPr>
            <a:picLocks noChangeAspect="1"/>
          </p:cNvPicPr>
          <p:nvPr/>
        </p:nvPicPr>
        <p:blipFill>
          <a:blip r:embed="rId4">
            <a:extLst/>
          </a:blip>
          <a:stretch>
            <a:fillRect/>
          </a:stretch>
        </p:blipFill>
        <p:spPr>
          <a:xfrm>
            <a:off x="20378595" y="4815321"/>
            <a:ext cx="5473156" cy="4104867"/>
          </a:xfrm>
          <a:prstGeom prst="rect">
            <a:avLst/>
          </a:prstGeom>
          <a:ln w="12700">
            <a:miter lim="400000"/>
          </a:ln>
        </p:spPr>
      </p:pic>
      <p:sp>
        <p:nvSpPr>
          <p:cNvPr id="185" name="线条"/>
          <p:cNvSpPr/>
          <p:nvPr/>
        </p:nvSpPr>
        <p:spPr>
          <a:xfrm flipV="1">
            <a:off x="11723954" y="10036575"/>
            <a:ext cx="720144" cy="2459515"/>
          </a:xfrm>
          <a:prstGeom prst="line">
            <a:avLst/>
          </a:prstGeom>
          <a:ln w="152400">
            <a:solidFill>
              <a:srgbClr val="000000">
                <a:alpha val="62382"/>
              </a:srgbClr>
            </a:solidFill>
            <a:miter lim="400000"/>
          </a:ln>
        </p:spPr>
        <p:txBody>
          <a:bodyPr lIns="71437" tIns="71437" rIns="71437" bIns="71437" anchor="ctr"/>
          <a:lstStyle/>
          <a:p>
            <a:pPr>
              <a:defRPr sz="3200"/>
            </a:pPr>
            <a:endParaRPr/>
          </a:p>
        </p:txBody>
      </p:sp>
      <p:grpSp>
        <p:nvGrpSpPr>
          <p:cNvPr id="188" name="成组"/>
          <p:cNvGrpSpPr/>
          <p:nvPr/>
        </p:nvGrpSpPr>
        <p:grpSpPr>
          <a:xfrm>
            <a:off x="3315330" y="4832409"/>
            <a:ext cx="17100578" cy="7525205"/>
            <a:chOff x="0" y="0"/>
            <a:chExt cx="17100576" cy="7525204"/>
          </a:xfrm>
        </p:grpSpPr>
        <p:sp>
          <p:nvSpPr>
            <p:cNvPr id="186" name="线条"/>
            <p:cNvSpPr/>
            <p:nvPr/>
          </p:nvSpPr>
          <p:spPr>
            <a:xfrm>
              <a:off x="0" y="-1"/>
              <a:ext cx="17100577" cy="3022318"/>
            </a:xfrm>
            <a:custGeom>
              <a:avLst/>
              <a:gdLst/>
              <a:ahLst/>
              <a:cxnLst>
                <a:cxn ang="0">
                  <a:pos x="wd2" y="hd2"/>
                </a:cxn>
                <a:cxn ang="5400000">
                  <a:pos x="wd2" y="hd2"/>
                </a:cxn>
                <a:cxn ang="10800000">
                  <a:pos x="wd2" y="hd2"/>
                </a:cxn>
                <a:cxn ang="16200000">
                  <a:pos x="wd2" y="hd2"/>
                </a:cxn>
              </a:cxnLst>
              <a:rect l="0" t="0" r="r" b="b"/>
              <a:pathLst>
                <a:path w="21600" h="21522" extrusionOk="0">
                  <a:moveTo>
                    <a:pt x="21600" y="21522"/>
                  </a:moveTo>
                  <a:cubicBezTo>
                    <a:pt x="21296" y="21427"/>
                    <a:pt x="20993" y="21253"/>
                    <a:pt x="20692" y="20999"/>
                  </a:cubicBezTo>
                  <a:cubicBezTo>
                    <a:pt x="20447" y="20794"/>
                    <a:pt x="20201" y="20531"/>
                    <a:pt x="19980" y="19871"/>
                  </a:cubicBezTo>
                  <a:cubicBezTo>
                    <a:pt x="19508" y="18454"/>
                    <a:pt x="19259" y="15581"/>
                    <a:pt x="18896" y="13389"/>
                  </a:cubicBezTo>
                  <a:cubicBezTo>
                    <a:pt x="17385" y="4273"/>
                    <a:pt x="15231" y="7524"/>
                    <a:pt x="13256" y="6730"/>
                  </a:cubicBezTo>
                  <a:cubicBezTo>
                    <a:pt x="11288" y="5939"/>
                    <a:pt x="9305" y="-78"/>
                    <a:pt x="7165" y="1"/>
                  </a:cubicBezTo>
                  <a:cubicBezTo>
                    <a:pt x="5633" y="57"/>
                    <a:pt x="4089" y="3279"/>
                    <a:pt x="2571" y="3540"/>
                  </a:cubicBezTo>
                  <a:cubicBezTo>
                    <a:pt x="1692" y="3691"/>
                    <a:pt x="816" y="2823"/>
                    <a:pt x="0" y="963"/>
                  </a:cubicBezTo>
                </a:path>
              </a:pathLst>
            </a:custGeom>
            <a:noFill/>
            <a:ln w="114300" cap="flat">
              <a:solidFill>
                <a:schemeClr val="accent5">
                  <a:alpha val="59954"/>
                </a:schemeClr>
              </a:solidFill>
              <a:prstDash val="solid"/>
              <a:miter lim="400000"/>
            </a:ln>
            <a:effectLst/>
          </p:spPr>
          <p:txBody>
            <a:bodyPr wrap="square" lIns="71437" tIns="71437" rIns="71437" bIns="71437" numCol="1" anchor="ctr">
              <a:noAutofit/>
            </a:bodyPr>
            <a:lstStyle/>
            <a:p>
              <a:pPr>
                <a:defRPr sz="3200"/>
              </a:pPr>
              <a:endParaRPr/>
            </a:p>
          </p:txBody>
        </p:sp>
        <p:sp>
          <p:nvSpPr>
            <p:cNvPr id="187" name="线条"/>
            <p:cNvSpPr/>
            <p:nvPr/>
          </p:nvSpPr>
          <p:spPr>
            <a:xfrm>
              <a:off x="8229485" y="2689022"/>
              <a:ext cx="8819321" cy="4836183"/>
            </a:xfrm>
            <a:custGeom>
              <a:avLst/>
              <a:gdLst/>
              <a:ahLst/>
              <a:cxnLst>
                <a:cxn ang="0">
                  <a:pos x="wd2" y="hd2"/>
                </a:cxn>
                <a:cxn ang="5400000">
                  <a:pos x="wd2" y="hd2"/>
                </a:cxn>
                <a:cxn ang="10800000">
                  <a:pos x="wd2" y="hd2"/>
                </a:cxn>
                <a:cxn ang="16200000">
                  <a:pos x="wd2" y="hd2"/>
                </a:cxn>
              </a:cxnLst>
              <a:rect l="0" t="0" r="r" b="b"/>
              <a:pathLst>
                <a:path w="21600" h="21268" extrusionOk="0">
                  <a:moveTo>
                    <a:pt x="21600" y="2404"/>
                  </a:moveTo>
                  <a:cubicBezTo>
                    <a:pt x="19664" y="1681"/>
                    <a:pt x="17722" y="1013"/>
                    <a:pt x="15774" y="401"/>
                  </a:cubicBezTo>
                  <a:cubicBezTo>
                    <a:pt x="14547" y="15"/>
                    <a:pt x="13266" y="-332"/>
                    <a:pt x="12123" y="567"/>
                  </a:cubicBezTo>
                  <a:cubicBezTo>
                    <a:pt x="11176" y="1312"/>
                    <a:pt x="10492" y="2821"/>
                    <a:pt x="9579" y="3684"/>
                  </a:cubicBezTo>
                  <a:cubicBezTo>
                    <a:pt x="8390" y="4809"/>
                    <a:pt x="6985" y="4704"/>
                    <a:pt x="5696" y="5354"/>
                  </a:cubicBezTo>
                  <a:cubicBezTo>
                    <a:pt x="4099" y="6159"/>
                    <a:pt x="2742" y="8073"/>
                    <a:pt x="1956" y="10695"/>
                  </a:cubicBezTo>
                  <a:cubicBezTo>
                    <a:pt x="1447" y="12393"/>
                    <a:pt x="1211" y="14292"/>
                    <a:pt x="927" y="16149"/>
                  </a:cubicBezTo>
                  <a:cubicBezTo>
                    <a:pt x="663" y="17880"/>
                    <a:pt x="353" y="19588"/>
                    <a:pt x="0" y="21268"/>
                  </a:cubicBezTo>
                </a:path>
              </a:pathLst>
            </a:custGeom>
            <a:noFill/>
            <a:ln w="114300" cap="flat">
              <a:solidFill>
                <a:schemeClr val="accent5">
                  <a:alpha val="59954"/>
                </a:schemeClr>
              </a:solidFill>
              <a:prstDash val="solid"/>
              <a:miter lim="400000"/>
            </a:ln>
            <a:effectLst/>
          </p:spPr>
          <p:txBody>
            <a:bodyPr wrap="square" lIns="71437" tIns="71437" rIns="71437" bIns="71437" numCol="1" anchor="ctr">
              <a:noAutofit/>
            </a:bodyPr>
            <a:lstStyle/>
            <a:p>
              <a:pPr>
                <a:defRPr sz="3200"/>
              </a:pPr>
              <a:endParaRPr/>
            </a:p>
          </p:txBody>
        </p:sp>
      </p:grpSp>
      <p:sp>
        <p:nvSpPr>
          <p:cNvPr id="189" name="线条"/>
          <p:cNvSpPr/>
          <p:nvPr/>
        </p:nvSpPr>
        <p:spPr>
          <a:xfrm>
            <a:off x="3560770" y="4525275"/>
            <a:ext cx="9138790" cy="7982476"/>
          </a:xfrm>
          <a:custGeom>
            <a:avLst/>
            <a:gdLst/>
            <a:ahLst/>
            <a:cxnLst>
              <a:cxn ang="0">
                <a:pos x="wd2" y="hd2"/>
              </a:cxn>
              <a:cxn ang="5400000">
                <a:pos x="wd2" y="hd2"/>
              </a:cxn>
              <a:cxn ang="10800000">
                <a:pos x="wd2" y="hd2"/>
              </a:cxn>
              <a:cxn ang="16200000">
                <a:pos x="wd2" y="hd2"/>
              </a:cxn>
            </a:cxnLst>
            <a:rect l="0" t="0" r="r" b="b"/>
            <a:pathLst>
              <a:path w="21419" h="21600" extrusionOk="0">
                <a:moveTo>
                  <a:pt x="0" y="0"/>
                </a:moveTo>
                <a:cubicBezTo>
                  <a:pt x="1222" y="613"/>
                  <a:pt x="2526" y="984"/>
                  <a:pt x="3855" y="1096"/>
                </a:cubicBezTo>
                <a:cubicBezTo>
                  <a:pt x="6021" y="1278"/>
                  <a:pt x="8434" y="924"/>
                  <a:pt x="9913" y="2772"/>
                </a:cubicBezTo>
                <a:cubicBezTo>
                  <a:pt x="10630" y="3667"/>
                  <a:pt x="10894" y="4890"/>
                  <a:pt x="11338" y="5990"/>
                </a:cubicBezTo>
                <a:cubicBezTo>
                  <a:pt x="11790" y="7109"/>
                  <a:pt x="12453" y="8129"/>
                  <a:pt x="13418" y="8659"/>
                </a:cubicBezTo>
                <a:cubicBezTo>
                  <a:pt x="15698" y="9910"/>
                  <a:pt x="18848" y="7924"/>
                  <a:pt x="20655" y="10233"/>
                </a:cubicBezTo>
                <a:cubicBezTo>
                  <a:pt x="21600" y="11441"/>
                  <a:pt x="21497" y="13202"/>
                  <a:pt x="21248" y="14821"/>
                </a:cubicBezTo>
                <a:cubicBezTo>
                  <a:pt x="20894" y="17132"/>
                  <a:pt x="20358" y="19401"/>
                  <a:pt x="19647" y="21600"/>
                </a:cubicBezTo>
              </a:path>
            </a:pathLst>
          </a:custGeom>
          <a:ln w="114300">
            <a:solidFill>
              <a:schemeClr val="accent2">
                <a:alpha val="59954"/>
              </a:schemeClr>
            </a:solidFill>
            <a:miter lim="400000"/>
          </a:ln>
        </p:spPr>
        <p:txBody>
          <a:bodyPr lIns="71437" tIns="71437" rIns="71437" bIns="71437" anchor="ctr"/>
          <a:lstStyle/>
          <a:p>
            <a:pPr>
              <a:defRPr sz="3200"/>
            </a:pPr>
            <a:endParaRPr/>
          </a:p>
        </p:txBody>
      </p:sp>
      <p:pic>
        <p:nvPicPr>
          <p:cNvPr id="190" name="图像" descr="图像"/>
          <p:cNvPicPr>
            <a:picLocks noChangeAspect="1"/>
          </p:cNvPicPr>
          <p:nvPr/>
        </p:nvPicPr>
        <p:blipFill>
          <a:blip r:embed="rId3">
            <a:alphaModFix amt="45268"/>
            <a:extLst/>
          </a:blip>
          <a:srcRect r="27617"/>
          <a:stretch>
            <a:fillRect/>
          </a:stretch>
        </p:blipFill>
        <p:spPr>
          <a:xfrm>
            <a:off x="6174743" y="11179165"/>
            <a:ext cx="8969489" cy="92938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Google’s WAN (2011)"/>
          <p:cNvSpPr txBox="1">
            <a:spLocks noGrp="1"/>
          </p:cNvSpPr>
          <p:nvPr>
            <p:ph type="title"/>
          </p:nvPr>
        </p:nvSpPr>
        <p:spPr>
          <a:prstGeom prst="rect">
            <a:avLst/>
          </a:prstGeom>
        </p:spPr>
        <p:txBody>
          <a:bodyPr/>
          <a:lstStyle/>
          <a:p>
            <a:r>
              <a:rPr dirty="0"/>
              <a:t>Google’s WAN (2011)</a:t>
            </a:r>
          </a:p>
        </p:txBody>
      </p:sp>
      <p:sp>
        <p:nvSpPr>
          <p:cNvPr id="198" name="“B4: Experience with a Globally-Deployed Software Defined WAN”…"/>
          <p:cNvSpPr txBox="1"/>
          <p:nvPr/>
        </p:nvSpPr>
        <p:spPr>
          <a:xfrm>
            <a:off x="5858060" y="2282572"/>
            <a:ext cx="12667880" cy="1143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sz="3600">
                <a:solidFill>
                  <a:srgbClr val="5E646C"/>
                </a:solidFill>
                <a:latin typeface="Gill Sans"/>
                <a:ea typeface="Gill Sans"/>
                <a:cs typeface="Gill Sans"/>
                <a:sym typeface="Gill Sans"/>
              </a:defRPr>
            </a:pPr>
            <a:r>
              <a:t>“B4: Experience with a Globally-Deployed Software Defined WAN”</a:t>
            </a:r>
          </a:p>
          <a:p>
            <a:pPr>
              <a:defRPr sz="3600">
                <a:solidFill>
                  <a:srgbClr val="5E646C"/>
                </a:solidFill>
                <a:latin typeface="Gill Sans"/>
                <a:ea typeface="Gill Sans"/>
                <a:cs typeface="Gill Sans"/>
                <a:sym typeface="Gill Sans"/>
              </a:defRPr>
            </a:pPr>
            <a:r>
              <a:t>Jain et al.,  ACM SIGCOMM 2013</a:t>
            </a:r>
          </a:p>
        </p:txBody>
      </p:sp>
      <p:pic>
        <p:nvPicPr>
          <p:cNvPr id="2" name="图片 1">
            <a:extLst>
              <a:ext uri="{FF2B5EF4-FFF2-40B4-BE49-F238E27FC236}">
                <a16:creationId xmlns:a16="http://schemas.microsoft.com/office/drawing/2014/main" id="{FA178CED-1AE7-439A-834F-AAD13CC116AF}"/>
              </a:ext>
            </a:extLst>
          </p:cNvPr>
          <p:cNvPicPr>
            <a:picLocks noChangeAspect="1"/>
          </p:cNvPicPr>
          <p:nvPr/>
        </p:nvPicPr>
        <p:blipFill>
          <a:blip r:embed="rId3"/>
          <a:stretch>
            <a:fillRect/>
          </a:stretch>
        </p:blipFill>
        <p:spPr>
          <a:xfrm>
            <a:off x="2421749" y="3625950"/>
            <a:ext cx="19540501" cy="872741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4E70A2-C3B8-4318-BD19-988C4F545F45}"/>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9957295B-D3FA-43D0-BE8D-E1F72BA2A2CE}"/>
              </a:ext>
            </a:extLst>
          </p:cNvPr>
          <p:cNvPicPr>
            <a:picLocks noChangeAspect="1"/>
          </p:cNvPicPr>
          <p:nvPr/>
        </p:nvPicPr>
        <p:blipFill>
          <a:blip r:embed="rId2"/>
          <a:stretch>
            <a:fillRect/>
          </a:stretch>
        </p:blipFill>
        <p:spPr>
          <a:xfrm>
            <a:off x="0" y="0"/>
            <a:ext cx="24413810" cy="13716000"/>
          </a:xfrm>
          <a:prstGeom prst="rect">
            <a:avLst/>
          </a:prstGeom>
        </p:spPr>
      </p:pic>
      <p:sp>
        <p:nvSpPr>
          <p:cNvPr id="4" name="矩形 3">
            <a:extLst>
              <a:ext uri="{FF2B5EF4-FFF2-40B4-BE49-F238E27FC236}">
                <a16:creationId xmlns:a16="http://schemas.microsoft.com/office/drawing/2014/main" id="{591EC340-2C75-41BD-A29A-5F502242E312}"/>
              </a:ext>
            </a:extLst>
          </p:cNvPr>
          <p:cNvSpPr/>
          <p:nvPr/>
        </p:nvSpPr>
        <p:spPr>
          <a:xfrm>
            <a:off x="-29810" y="1250156"/>
            <a:ext cx="2634055" cy="1107996"/>
          </a:xfrm>
          <a:prstGeom prst="rect">
            <a:avLst/>
          </a:prstGeom>
        </p:spPr>
        <p:txBody>
          <a:bodyPr wrap="none">
            <a:spAutoFit/>
          </a:bodyPr>
          <a:lstStyle/>
          <a:p>
            <a:r>
              <a:rPr lang="en-US" altLang="zh-CN" sz="6600" dirty="0"/>
              <a:t>(2015)</a:t>
            </a:r>
            <a:endParaRPr lang="zh-CN" altLang="en-US" sz="6600" dirty="0"/>
          </a:p>
        </p:txBody>
      </p:sp>
    </p:spTree>
    <p:extLst>
      <p:ext uri="{BB962C8B-B14F-4D97-AF65-F5344CB8AC3E}">
        <p14:creationId xmlns:p14="http://schemas.microsoft.com/office/powerpoint/2010/main" val="405342208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Why multiple data centers?"/>
          <p:cNvSpPr txBox="1">
            <a:spLocks noGrp="1"/>
          </p:cNvSpPr>
          <p:nvPr>
            <p:ph type="title"/>
          </p:nvPr>
        </p:nvSpPr>
        <p:spPr>
          <a:prstGeom prst="rect">
            <a:avLst/>
          </a:prstGeom>
        </p:spPr>
        <p:txBody>
          <a:bodyPr/>
          <a:lstStyle>
            <a:lvl1pPr>
              <a:defRPr sz="9200"/>
            </a:lvl1pPr>
          </a:lstStyle>
          <a:p>
            <a:r>
              <a:t>Why multiple data centers?</a:t>
            </a:r>
          </a:p>
        </p:txBody>
      </p:sp>
      <p:sp>
        <p:nvSpPr>
          <p:cNvPr id="203" name="Data availability…"/>
          <p:cNvSpPr txBox="1">
            <a:spLocks noGrp="1"/>
          </p:cNvSpPr>
          <p:nvPr>
            <p:ph type="body" sz="half" idx="4294967295"/>
          </p:nvPr>
        </p:nvSpPr>
        <p:spPr>
          <a:xfrm>
            <a:off x="5867869" y="3550737"/>
            <a:ext cx="12648261" cy="7626778"/>
          </a:xfrm>
          <a:prstGeom prst="rect">
            <a:avLst/>
          </a:prstGeom>
        </p:spPr>
        <p:txBody>
          <a:bodyPr/>
          <a:lstStyle/>
          <a:p>
            <a:pPr marL="716138" indent="-716138">
              <a:spcBef>
                <a:spcPts val="3200"/>
              </a:spcBef>
              <a:buSzPct val="125000"/>
              <a:defRPr sz="7200">
                <a:latin typeface="Gill Sans"/>
                <a:ea typeface="Gill Sans"/>
                <a:cs typeface="Gill Sans"/>
                <a:sym typeface="Gill Sans"/>
              </a:defRPr>
            </a:pPr>
            <a:r>
              <a:t>Data availability</a:t>
            </a:r>
          </a:p>
          <a:p>
            <a:pPr marL="716138" indent="-716138">
              <a:spcBef>
                <a:spcPts val="3200"/>
              </a:spcBef>
              <a:buSzPct val="125000"/>
              <a:defRPr sz="7200">
                <a:latin typeface="Gill Sans"/>
                <a:ea typeface="Gill Sans"/>
                <a:cs typeface="Gill Sans"/>
                <a:sym typeface="Gill Sans"/>
              </a:defRPr>
            </a:pPr>
            <a:r>
              <a:t>Load balancing</a:t>
            </a:r>
          </a:p>
          <a:p>
            <a:pPr marL="716138" indent="-716138">
              <a:spcBef>
                <a:spcPts val="3200"/>
              </a:spcBef>
              <a:buSzPct val="125000"/>
              <a:defRPr sz="7200">
                <a:latin typeface="Gill Sans"/>
                <a:ea typeface="Gill Sans"/>
                <a:cs typeface="Gill Sans"/>
                <a:sym typeface="Gill Sans"/>
              </a:defRPr>
            </a:pPr>
            <a:r>
              <a:t>Latency</a:t>
            </a:r>
          </a:p>
          <a:p>
            <a:pPr marL="716138" indent="-716138">
              <a:spcBef>
                <a:spcPts val="3200"/>
              </a:spcBef>
              <a:buSzPct val="125000"/>
              <a:defRPr sz="7200">
                <a:latin typeface="Gill Sans"/>
                <a:ea typeface="Gill Sans"/>
                <a:cs typeface="Gill Sans"/>
                <a:sym typeface="Gill Sans"/>
              </a:defRPr>
            </a:pPr>
            <a:r>
              <a:t>Local data laws</a:t>
            </a:r>
          </a:p>
          <a:p>
            <a:pPr marL="716138" indent="-716138">
              <a:spcBef>
                <a:spcPts val="3200"/>
              </a:spcBef>
              <a:buSzPct val="125000"/>
              <a:defRPr sz="7200">
                <a:latin typeface="Gill Sans"/>
                <a:ea typeface="Gill Sans"/>
                <a:cs typeface="Gill Sans"/>
                <a:sym typeface="Gill Sans"/>
              </a:defRPr>
            </a:pPr>
            <a:r>
              <a:t>Hybrid public-private operation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0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0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1" build="p" bldLvl="5"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homeos-nsdi20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a:solidFill>
            <a:srgbClr val="C00000"/>
          </a:solidFill>
          <a:headEnd type="none" w="med" len="med"/>
          <a:tailEnd type="arrow" w="med" len="med"/>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C0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162</TotalTime>
  <Words>1823</Words>
  <Application>Microsoft Office PowerPoint</Application>
  <PresentationFormat>自定义</PresentationFormat>
  <Paragraphs>253</Paragraphs>
  <Slides>31</Slides>
  <Notes>22</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31</vt:i4>
      </vt:variant>
    </vt:vector>
  </HeadingPairs>
  <TitlesOfParts>
    <vt:vector size="48" baseType="lpstr">
      <vt:lpstr>Gill Sans</vt:lpstr>
      <vt:lpstr>Gill Sans SemiBold</vt:lpstr>
      <vt:lpstr>Helvetica Light</vt:lpstr>
      <vt:lpstr>Helvetica Neue</vt:lpstr>
      <vt:lpstr>Segoe Light</vt:lpstr>
      <vt:lpstr>宋体</vt:lpstr>
      <vt:lpstr>微软雅黑</vt:lpstr>
      <vt:lpstr>Abadi</vt:lpstr>
      <vt:lpstr>Arial</vt:lpstr>
      <vt:lpstr>Calibri</vt:lpstr>
      <vt:lpstr>Helvetica</vt:lpstr>
      <vt:lpstr>Wingdings</vt:lpstr>
      <vt:lpstr>White</vt:lpstr>
      <vt:lpstr>1_White</vt:lpstr>
      <vt:lpstr>Office Theme</vt:lpstr>
      <vt:lpstr>2_White</vt:lpstr>
      <vt:lpstr>homeos-nsdi2012</vt:lpstr>
      <vt:lpstr>云计算技术</vt:lpstr>
      <vt:lpstr>What we have learned</vt:lpstr>
      <vt:lpstr>Inter-data center networking</vt:lpstr>
      <vt:lpstr>Network layer concepts</vt:lpstr>
      <vt:lpstr>How large online services work</vt:lpstr>
      <vt:lpstr>How large online services work</vt:lpstr>
      <vt:lpstr>Google’s WAN (2011)</vt:lpstr>
      <vt:lpstr>PowerPoint 演示文稿</vt:lpstr>
      <vt:lpstr>Why multiple data centers?</vt:lpstr>
      <vt:lpstr>Inter-data center traffic is significant</vt:lpstr>
      <vt:lpstr>Inter-data center traffic is significant</vt:lpstr>
      <vt:lpstr>Inter-data center traffic is significant</vt:lpstr>
      <vt:lpstr>Why are these networks different?</vt:lpstr>
      <vt:lpstr>Goal of Inter-DC WAN</vt:lpstr>
      <vt:lpstr>Traditional WAN approach: MPLS</vt:lpstr>
      <vt:lpstr>Traditional WAN approach: MPLS</vt:lpstr>
      <vt:lpstr>Traditional WAN approach: MPLS</vt:lpstr>
      <vt:lpstr>Traditional WAN approach: MPLS</vt:lpstr>
      <vt:lpstr>Traditional WAN approach: MPLS</vt:lpstr>
      <vt:lpstr>Problem 1: neglect traffic characteristics</vt:lpstr>
      <vt:lpstr>PowerPoint 演示文稿</vt:lpstr>
      <vt:lpstr>Problem 3: inflexible sharing</vt:lpstr>
      <vt:lpstr>Cutting-edge WAN TE</vt:lpstr>
      <vt:lpstr>Common themes</vt:lpstr>
      <vt:lpstr>Google’s B4</vt:lpstr>
      <vt:lpstr>Google’s B4: view at one site</vt:lpstr>
      <vt:lpstr>Google’s B4: Traffic engineering</vt:lpstr>
      <vt:lpstr>Google’s B4</vt:lpstr>
      <vt:lpstr>Microsoft’s SWAN</vt:lpstr>
      <vt:lpstr>What’s more about inter-DC WAN?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Wide-area connectivity</dc:title>
  <cp:lastModifiedBy>guo chen</cp:lastModifiedBy>
  <cp:revision>50</cp:revision>
  <dcterms:modified xsi:type="dcterms:W3CDTF">2018-04-02T11:59:17Z</dcterms:modified>
</cp:coreProperties>
</file>